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theme/theme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8.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54" r:id="rId5"/>
    <p:sldMasterId id="2147484866" r:id="rId6"/>
    <p:sldMasterId id="2147484899" r:id="rId7"/>
    <p:sldMasterId id="2147484933" r:id="rId8"/>
    <p:sldMasterId id="2147484961" r:id="rId9"/>
    <p:sldMasterId id="2147484963" r:id="rId10"/>
    <p:sldMasterId id="2147485062" r:id="rId11"/>
    <p:sldMasterId id="2147485093" r:id="rId12"/>
  </p:sldMasterIdLst>
  <p:notesMasterIdLst>
    <p:notesMasterId r:id="rId36"/>
  </p:notesMasterIdLst>
  <p:handoutMasterIdLst>
    <p:handoutMasterId r:id="rId37"/>
  </p:handoutMasterIdLst>
  <p:sldIdLst>
    <p:sldId id="1720" r:id="rId13"/>
    <p:sldId id="2076136244" r:id="rId14"/>
    <p:sldId id="11921" r:id="rId15"/>
    <p:sldId id="2067" r:id="rId16"/>
    <p:sldId id="11949" r:id="rId17"/>
    <p:sldId id="11929" r:id="rId18"/>
    <p:sldId id="2076136241" r:id="rId19"/>
    <p:sldId id="11951" r:id="rId20"/>
    <p:sldId id="11919" r:id="rId21"/>
    <p:sldId id="11941" r:id="rId22"/>
    <p:sldId id="11952" r:id="rId23"/>
    <p:sldId id="11955" r:id="rId24"/>
    <p:sldId id="11954" r:id="rId25"/>
    <p:sldId id="11956" r:id="rId26"/>
    <p:sldId id="11957" r:id="rId27"/>
    <p:sldId id="11958" r:id="rId28"/>
    <p:sldId id="11920" r:id="rId29"/>
    <p:sldId id="2076136248" r:id="rId30"/>
    <p:sldId id="1527" r:id="rId31"/>
    <p:sldId id="2076136249" r:id="rId32"/>
    <p:sldId id="2046" r:id="rId33"/>
    <p:sldId id="2076136240" r:id="rId34"/>
    <p:sldId id="2076136246"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2076136244"/>
            <p14:sldId id="11921"/>
            <p14:sldId id="2067"/>
            <p14:sldId id="11949"/>
            <p14:sldId id="11929"/>
            <p14:sldId id="2076136241"/>
            <p14:sldId id="11951"/>
            <p14:sldId id="11919"/>
            <p14:sldId id="11941"/>
            <p14:sldId id="11952"/>
            <p14:sldId id="11955"/>
            <p14:sldId id="11954"/>
            <p14:sldId id="11956"/>
            <p14:sldId id="11957"/>
            <p14:sldId id="11958"/>
            <p14:sldId id="11920"/>
            <p14:sldId id="2076136248"/>
            <p14:sldId id="1527"/>
            <p14:sldId id="2076136249"/>
            <p14:sldId id="2046"/>
            <p14:sldId id="2076136240"/>
            <p14:sldId id="20761362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2EFD172E-C533-0181-99D3-961D485BFB69}" name="Monica Lueder" initials="ML" userId="S-1-5-21-2127521184-1604012920-1887927527-2598260" providerId="AD"/>
  <p188:author id="{B3D18764-E50E-DF36-9CE8-061B19BE6AF6}" name="Mary Feil-Jacobs" initials="MFJ" userId="Anonymous_Mary Feil-Jacobs" providerId="None"/>
  <p188:author id="{BBE3BE71-3A24-FEB8-2869-B489845E5FB4}" name="Karina Ung" initials="KU" userId="S::karun@microsoft.com::f88cf1fa-7dbd-41b3-9345-55c2b74458aa" providerId="AD"/>
  <p188:author id="{2023349B-CAFF-74E6-6121-D767A4F4B0D7}" name="Lacey Butler" initials="LB" userId="S::labutle@microsoft.com::faf0500f-2275-4139-996d-e89c710b1c13" providerId="AD"/>
  <p188:author id="{7CB4EFA1-7489-BC7D-2548-C21E2E19083B}" name="John Papa" initials="JP" userId="S::jopapa@microsoft.com::3e1ddf95-ae49-4e38-aa10-93493e1fece5" providerId="AD"/>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eidre Morrison" initials="DM" lastIdx="1" clrIdx="5">
    <p:extLst>
      <p:ext uri="{19B8F6BF-5375-455C-9EA6-DF929625EA0E}">
        <p15:presenceInfo xmlns:p15="http://schemas.microsoft.com/office/powerpoint/2012/main" userId="S::demorr@microsoft.com::0be48267-3d66-4082-86bd-839bee4d594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FFFF"/>
    <a:srgbClr val="005B9E"/>
    <a:srgbClr val="000000"/>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A77D1A-632C-4C2D-B234-D4A1AAD78979}" v="8" dt="2020-03-10T20:42:31.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8"/>
    <p:restoredTop sz="64035" autoAdjust="0"/>
  </p:normalViewPr>
  <p:slideViewPr>
    <p:cSldViewPr snapToGrid="0">
      <p:cViewPr varScale="1">
        <p:scale>
          <a:sx n="85" d="100"/>
          <a:sy n="85" d="100"/>
        </p:scale>
        <p:origin x="1408" y="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3/10/2020 8:30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3/10/2020 8:30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data-factory/data-flow-sourc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data-factory/copy-activity-overview"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microsoft.com/en-us/azure/data-factory/transform-dat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3/10/2020 8:30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911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dirty="0"/>
              <a:t>TALKING POINTS</a:t>
            </a:r>
          </a:p>
          <a:p>
            <a:endParaRPr lang="en-US" sz="900" b="1" dirty="0"/>
          </a:p>
          <a:p>
            <a:r>
              <a:rPr lang="en-US" sz="900" b="0" dirty="0"/>
              <a:t>In this typical architectural diagram, we’ll focus on the data transformation and enrichment of the data process.</a:t>
            </a:r>
          </a:p>
          <a:p>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an overview of Azure Data Factory Mapping Data Flow with the following link:</a:t>
            </a:r>
          </a:p>
          <a:p>
            <a:endParaRPr lang="en-US" sz="900" b="0" dirty="0"/>
          </a:p>
          <a:p>
            <a:r>
              <a:rPr lang="en-US" sz="900" b="0" dirty="0"/>
              <a:t>https://docs.microsoft.com/en-us/azure/data-factory/concepts-data-flow-overview</a:t>
            </a:r>
            <a:endParaRPr lang="en-US" dirty="0"/>
          </a:p>
        </p:txBody>
      </p:sp>
      <p:sp>
        <p:nvSpPr>
          <p:cNvPr id="8" name="Date Placeholder 7"/>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3/10/2020 8:30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 name="Footer Placeholder 8"/>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3482948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r>
              <a:rPr lang="en-US" sz="800" dirty="0"/>
              <a:t>Azure Data Factory has 3 methods to perform data  transformations </a:t>
            </a:r>
          </a:p>
          <a:p>
            <a:endParaRPr lang="en-US" sz="800" dirty="0"/>
          </a:p>
          <a:p>
            <a:r>
              <a:rPr lang="en-US" sz="800" dirty="0"/>
              <a:t>PPRESENTER NOTE: this is a build slide</a:t>
            </a:r>
          </a:p>
          <a:p>
            <a:endParaRPr lang="en-US" sz="800" dirty="0"/>
          </a:p>
          <a:p>
            <a:pPr marL="228600" indent="-228600">
              <a:buAutoNum type="arabicPeriod"/>
            </a:pPr>
            <a:r>
              <a:rPr lang="en-US" sz="800" b="1" dirty="0"/>
              <a:t>Execute a compute resource</a:t>
            </a:r>
            <a:br>
              <a:rPr lang="en-US" sz="800" b="1" dirty="0"/>
            </a:br>
            <a:br>
              <a:rPr lang="en-US" sz="800" dirty="0"/>
            </a:br>
            <a:r>
              <a:rPr lang="en-US" sz="800" dirty="0"/>
              <a:t>You can use ADF to orchestrate the execution of transformation on a compute resources such as Azure Databricks, HDInsight or Azure SQL Server using the native language that the compute resources uses.</a:t>
            </a:r>
            <a:br>
              <a:rPr lang="en-US" sz="800" dirty="0"/>
            </a:br>
            <a:endParaRPr lang="en-US" sz="800" dirty="0"/>
          </a:p>
          <a:p>
            <a:pPr marL="228600" indent="-228600">
              <a:buAutoNum type="arabicPeriod"/>
            </a:pPr>
            <a:r>
              <a:rPr lang="en-US" sz="800" b="1" dirty="0"/>
              <a:t>Execute existing SSIS package</a:t>
            </a:r>
            <a:br>
              <a:rPr lang="en-US" sz="800" dirty="0"/>
            </a:br>
            <a:br>
              <a:rPr lang="en-US" sz="800" dirty="0"/>
            </a:br>
            <a:r>
              <a:rPr lang="en-US" sz="800" dirty="0"/>
              <a:t>You can leverage existing investments in your data transformations from SSIS packages that you have previously creates as the can be used by ADF</a:t>
            </a:r>
            <a:br>
              <a:rPr lang="en-US" sz="800" dirty="0"/>
            </a:br>
            <a:endParaRPr lang="en-US" sz="800" dirty="0"/>
          </a:p>
          <a:p>
            <a:pPr marL="228600" indent="-228600">
              <a:buAutoNum type="arabicPeriod"/>
            </a:pPr>
            <a:r>
              <a:rPr lang="en-US" sz="800" b="1" dirty="0"/>
              <a:t>Use the Mapping Data Flow within ADF</a:t>
            </a:r>
            <a:br>
              <a:rPr lang="en-US" sz="800" dirty="0"/>
            </a:br>
            <a:br>
              <a:rPr lang="en-US" sz="800" dirty="0"/>
            </a:br>
            <a:r>
              <a:rPr lang="en-US" sz="800" dirty="0"/>
              <a:t>You can perform transformation using the new Mapping Data Flow capability within Azure Data Factory</a:t>
            </a:r>
          </a:p>
          <a:p>
            <a:pPr marL="228600" indent="-228600">
              <a:buAutoNum type="arabicPeriod"/>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PRESENTER NOTES AND GUIDANCE</a:t>
            </a:r>
          </a:p>
          <a:p>
            <a:endParaRPr lang="en-US" sz="800" b="1" dirty="0"/>
          </a:p>
          <a:p>
            <a:r>
              <a:rPr lang="en-US" sz="800" b="0" dirty="0"/>
              <a:t>This information is used to serve as a reminder of information you will need to know to present this slide</a:t>
            </a:r>
          </a:p>
          <a:p>
            <a:endParaRPr lang="en-US" sz="800" b="0" dirty="0"/>
          </a:p>
          <a:p>
            <a:r>
              <a:rPr lang="en-US" sz="800" b="0" dirty="0"/>
              <a:t>Refresh yourself with an overview of Azure Data Factory Mapping Data Flow with the following link:</a:t>
            </a:r>
          </a:p>
          <a:p>
            <a:endParaRPr lang="en-US" sz="800" b="0" dirty="0"/>
          </a:p>
          <a:p>
            <a:r>
              <a:rPr lang="en-US" sz="800" b="0" dirty="0"/>
              <a:t>https://docs.microsoft.com/en-us/azure/data-factory/transform-data</a:t>
            </a:r>
            <a:endParaRPr lang="en-US" dirty="0"/>
          </a:p>
          <a:p>
            <a:endParaRPr lang="en-US" dirty="0"/>
          </a:p>
          <a:p>
            <a:endParaRPr lang="en-US" dirty="0"/>
          </a:p>
          <a:p>
            <a:endParaRPr lang="en-US" dirty="0"/>
          </a:p>
          <a:p>
            <a:br>
              <a:rPr lang="en-US" dirty="0"/>
            </a:br>
            <a:br>
              <a:rPr lang="en-US" dirty="0"/>
            </a:b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799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r>
              <a:rPr lang="en-US" sz="1200" b="1" dirty="0"/>
              <a:t>TALKING POINTS</a:t>
            </a:r>
          </a:p>
          <a:p>
            <a:endParaRPr lang="en-US" sz="1200" dirty="0"/>
          </a:p>
          <a:p>
            <a:r>
              <a:rPr lang="en-US" sz="1200" dirty="0"/>
              <a:t>So let’s dive into the data flow mapping</a:t>
            </a:r>
          </a:p>
          <a:p>
            <a:endParaRPr lang="en-US" sz="1200" dirty="0"/>
          </a:p>
          <a:p>
            <a:r>
              <a:rPr lang="en-US" sz="1200" b="0" i="0" u="none" strike="noStrike" kern="1200" dirty="0">
                <a:solidFill>
                  <a:schemeClr val="tx1"/>
                </a:solidFill>
                <a:effectLst/>
                <a:latin typeface="Segoe UI" panose="020B0502040204020203" pitchFamily="34" charset="0"/>
                <a:ea typeface="+mn-ea"/>
                <a:cs typeface="+mn-cs"/>
              </a:rPr>
              <a:t>Mapping data flows are visually designed data transformations in Azure Data Factory. Data flows allow data engineers to develop graphical data transformation logic without writing code. The resulting data flows are executed as activities within Azure Data Factory pipelines that use scaled-out Spark clusters. Data flow activities can be operationalized via existing Data Factory scheduling, control, flow, and monitoring capabilities. Mapping data flows provide a fully visual experience with no coding required. Your data flows will run on your own execution cluster for scaled-out data processing. Azure Data Factory handles all the code translation, path optimization, and execution of your data flow jobs.</a:t>
            </a:r>
          </a:p>
          <a:p>
            <a:pPr marL="228600" indent="-228600">
              <a:buAutoNum type="arabicPeriod"/>
            </a:pP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b="1" dirty="0"/>
          </a:p>
          <a:p>
            <a:r>
              <a:rPr lang="en-US" sz="1200" b="0" dirty="0"/>
              <a:t>This information is used to serve as a reminder of information you will need to know to present this slide</a:t>
            </a:r>
          </a:p>
          <a:p>
            <a:endParaRPr lang="en-US" sz="1200" b="0" dirty="0"/>
          </a:p>
          <a:p>
            <a:r>
              <a:rPr lang="en-US" sz="1200" b="0" dirty="0"/>
              <a:t>Refresh yourself with an overview of Azure Data Factory Mapping Data Flow with the following link:</a:t>
            </a:r>
          </a:p>
          <a:p>
            <a:endParaRPr lang="en-US" sz="1200" b="0" dirty="0"/>
          </a:p>
          <a:p>
            <a:r>
              <a:rPr lang="en-US" sz="1200" b="0" dirty="0"/>
              <a:t>https://docs.microsoft.com/en-us/azure/data-factory/transform-data</a:t>
            </a:r>
            <a:endParaRPr lang="en-US" sz="1200" dirty="0"/>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304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 Flow mapping brings the following benefits and capabilities:</a:t>
            </a:r>
          </a:p>
          <a:p>
            <a:endParaRPr lang="en-US" sz="1200" dirty="0"/>
          </a:p>
          <a:p>
            <a:pPr>
              <a:spcAft>
                <a:spcPts val="3000"/>
              </a:spcAft>
            </a:pPr>
            <a:r>
              <a:rPr lang="en-US" sz="1200" dirty="0"/>
              <a:t>- Perform data cleansing, transformation, aggregations, etc.</a:t>
            </a:r>
          </a:p>
          <a:p>
            <a:pPr>
              <a:spcAft>
                <a:spcPts val="3000"/>
              </a:spcAft>
            </a:pPr>
            <a:r>
              <a:rPr lang="en-US" sz="1200" dirty="0"/>
              <a:t>- Enables you to build resilient data flows in a code free environment</a:t>
            </a:r>
          </a:p>
          <a:p>
            <a:pPr>
              <a:spcAft>
                <a:spcPts val="3000"/>
              </a:spcAft>
            </a:pPr>
            <a:r>
              <a:rPr lang="en-US" sz="1200" dirty="0"/>
              <a:t>- Enable you to focus on building business logic and data transformation</a:t>
            </a:r>
          </a:p>
          <a:p>
            <a:pPr marL="0" indent="0">
              <a:spcAft>
                <a:spcPts val="3000"/>
              </a:spcAft>
              <a:buFontTx/>
              <a:buNone/>
            </a:pPr>
            <a:r>
              <a:rPr lang="en-US" sz="1200" dirty="0"/>
              <a:t>- Underlying infrastructure is provisioned automatically with cloud scale via Spark execution</a:t>
            </a:r>
          </a:p>
          <a:p>
            <a:pPr marL="228600" indent="-228600">
              <a:buAutoNum type="arabicPeriod"/>
            </a:pP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b="1" dirty="0"/>
          </a:p>
          <a:p>
            <a:r>
              <a:rPr lang="en-US" sz="1200" b="0" dirty="0"/>
              <a:t>This information is used to serve as a reminder of information you will need to know to present this slide</a:t>
            </a:r>
          </a:p>
          <a:p>
            <a:endParaRPr lang="en-US" sz="1200" b="0" dirty="0"/>
          </a:p>
          <a:p>
            <a:r>
              <a:rPr lang="en-US" sz="1200" b="0" dirty="0"/>
              <a:t>Refresh yourself with an overview of Azure Data Factory Mapping Data Flow with the following link:</a:t>
            </a:r>
          </a:p>
          <a:p>
            <a:endParaRPr lang="en-US" sz="1200" b="0" dirty="0"/>
          </a:p>
          <a:p>
            <a:r>
              <a:rPr lang="en-US" sz="1200" b="0" dirty="0"/>
              <a:t>https://docs.microsoft.com/en-us/azure/data-factory/concepts-data-flow-overview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120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Let’s drill down into data flow mappings in Azur Data factory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GUIDANCE: You might want to show this in the azure Portal rather than this slide</a:t>
            </a:r>
          </a:p>
          <a:p>
            <a:endParaRPr lang="en-US" sz="1200" dirty="0"/>
          </a:p>
          <a:p>
            <a:r>
              <a:rPr lang="en-US" sz="1200" b="0" i="0" u="none" strike="noStrike" kern="1200" dirty="0">
                <a:solidFill>
                  <a:schemeClr val="tx1"/>
                </a:solidFill>
                <a:effectLst/>
                <a:latin typeface="Segoe UI" panose="020B0502040204020203" pitchFamily="34" charset="0"/>
                <a:ea typeface="+mn-ea"/>
                <a:cs typeface="+mn-cs"/>
              </a:rPr>
              <a:t>To create a data flow, select the plus sign under </a:t>
            </a:r>
            <a:r>
              <a:rPr lang="en-US" sz="1200" b="1" i="0" u="none" strike="noStrike" kern="1200" dirty="0">
                <a:solidFill>
                  <a:schemeClr val="tx1"/>
                </a:solidFill>
                <a:effectLst/>
                <a:latin typeface="Segoe UI" panose="020B0502040204020203" pitchFamily="34" charset="0"/>
                <a:ea typeface="+mn-ea"/>
                <a:cs typeface="+mn-cs"/>
              </a:rPr>
              <a:t>Factory Resources</a:t>
            </a:r>
            <a:r>
              <a:rPr lang="en-US" sz="1200" b="0" i="0" u="none" strike="noStrike" kern="1200" dirty="0">
                <a:solidFill>
                  <a:schemeClr val="tx1"/>
                </a:solidFill>
                <a:effectLst/>
                <a:latin typeface="Segoe UI" panose="020B0502040204020203" pitchFamily="34" charset="0"/>
                <a:ea typeface="+mn-ea"/>
                <a:cs typeface="+mn-cs"/>
              </a:rPr>
              <a:t>, and then select </a:t>
            </a:r>
            <a:r>
              <a:rPr lang="en-US" sz="1200" b="1" i="0" u="none" strike="noStrike" kern="1200" dirty="0">
                <a:solidFill>
                  <a:schemeClr val="tx1"/>
                </a:solidFill>
                <a:effectLst/>
                <a:latin typeface="Segoe UI" panose="020B0502040204020203" pitchFamily="34" charset="0"/>
                <a:ea typeface="+mn-ea"/>
                <a:cs typeface="+mn-cs"/>
              </a:rPr>
              <a:t>Data Flow</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This takes you to the data flow canvas where you can create your transformation logic. Select </a:t>
            </a:r>
            <a:r>
              <a:rPr lang="en-US" sz="1200" b="1" i="0" u="none" strike="noStrike" kern="1200" dirty="0">
                <a:solidFill>
                  <a:schemeClr val="tx1"/>
                </a:solidFill>
                <a:effectLst/>
                <a:latin typeface="Segoe UI" panose="020B0502040204020203" pitchFamily="34" charset="0"/>
                <a:ea typeface="+mn-ea"/>
                <a:cs typeface="+mn-cs"/>
              </a:rPr>
              <a:t>Add source</a:t>
            </a:r>
            <a:r>
              <a:rPr lang="en-US" sz="1200" b="0" i="0" u="none" strike="noStrike" kern="1200" dirty="0">
                <a:solidFill>
                  <a:schemeClr val="tx1"/>
                </a:solidFill>
                <a:effectLst/>
                <a:latin typeface="Segoe UI" panose="020B0502040204020203" pitchFamily="34" charset="0"/>
                <a:ea typeface="+mn-ea"/>
                <a:cs typeface="+mn-cs"/>
              </a:rPr>
              <a:t> to start configuring your source transformation. For more information, see </a:t>
            </a:r>
            <a:r>
              <a:rPr lang="en-US" sz="1200" b="0" i="0" u="sng" kern="1200" dirty="0">
                <a:solidFill>
                  <a:schemeClr val="tx1"/>
                </a:solidFill>
                <a:effectLst/>
                <a:latin typeface="Segoe UI" panose="020B0502040204020203" pitchFamily="34" charset="0"/>
                <a:ea typeface="+mn-ea"/>
                <a:cs typeface="+mn-cs"/>
                <a:hlinkClick r:id="rId3"/>
              </a:rPr>
              <a:t>Source transformation</a:t>
            </a:r>
            <a:r>
              <a:rPr lang="en-US" sz="1200" b="0" i="0" u="none" strike="noStrike" kern="1200" dirty="0">
                <a:solidFill>
                  <a:schemeClr val="tx1"/>
                </a:solidFill>
                <a:effectLst/>
                <a:latin typeface="Segoe UI" panose="020B0502040204020203" pitchFamily="34" charset="0"/>
                <a:ea typeface="+mn-ea"/>
                <a:cs typeface="+mn-cs"/>
              </a:rPr>
              <a:t>.</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The data flow canvas is separated into three parts: the top bar, the graph, and the configuration panel.</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The graph displays the transformation stream. It shows the lineage of source data as it flows into one or more sinks. </a:t>
            </a:r>
          </a:p>
          <a:p>
            <a:endParaRPr lang="en-US" sz="1200" b="0" i="0" u="none" strike="noStrike" kern="1200" dirty="0">
              <a:solidFill>
                <a:schemeClr val="tx1"/>
              </a:solidFill>
              <a:effectLst/>
              <a:latin typeface="Segoe UI" panose="020B0502040204020203" pitchFamily="34" charset="0"/>
              <a:ea typeface="+mn-ea"/>
              <a:cs typeface="+mn-cs"/>
            </a:endParaRPr>
          </a:p>
          <a:p>
            <a:r>
              <a:rPr lang="en-US" sz="1200" b="0" i="0" u="none" strike="noStrike" kern="1200" dirty="0">
                <a:solidFill>
                  <a:schemeClr val="tx1"/>
                </a:solidFill>
                <a:effectLst/>
                <a:latin typeface="Segoe UI" panose="020B0502040204020203" pitchFamily="34" charset="0"/>
                <a:ea typeface="+mn-ea"/>
                <a:cs typeface="+mn-cs"/>
              </a:rPr>
              <a:t>The top bar contains actions that affect the whole data flow, like saving and validation. You can also toggle between graph and configuration modes by using the </a:t>
            </a:r>
            <a:r>
              <a:rPr lang="en-US" sz="1200" b="1" i="0" u="none" strike="noStrike" kern="1200" dirty="0">
                <a:solidFill>
                  <a:schemeClr val="tx1"/>
                </a:solidFill>
                <a:effectLst/>
                <a:latin typeface="Segoe UI" panose="020B0502040204020203" pitchFamily="34" charset="0"/>
                <a:ea typeface="+mn-ea"/>
                <a:cs typeface="+mn-cs"/>
              </a:rPr>
              <a:t>Show Graph</a:t>
            </a:r>
            <a:r>
              <a:rPr lang="en-US" sz="1200" b="0" i="0" u="none" strike="noStrike" kern="1200" dirty="0">
                <a:solidFill>
                  <a:schemeClr val="tx1"/>
                </a:solidFill>
                <a:effectLst/>
                <a:latin typeface="Segoe UI" panose="020B0502040204020203" pitchFamily="34" charset="0"/>
                <a:ea typeface="+mn-ea"/>
                <a:cs typeface="+mn-cs"/>
              </a:rPr>
              <a:t> and </a:t>
            </a:r>
            <a:r>
              <a:rPr lang="en-US" sz="1200" b="1" i="0" u="none" strike="noStrike" kern="1200" dirty="0">
                <a:solidFill>
                  <a:schemeClr val="tx1"/>
                </a:solidFill>
                <a:effectLst/>
                <a:latin typeface="Segoe UI" panose="020B0502040204020203" pitchFamily="34" charset="0"/>
                <a:ea typeface="+mn-ea"/>
                <a:cs typeface="+mn-cs"/>
              </a:rPr>
              <a:t>Hide Graph</a:t>
            </a:r>
            <a:r>
              <a:rPr lang="en-US" sz="1200" b="0" i="0" u="none" strike="noStrike" kern="1200" dirty="0">
                <a:solidFill>
                  <a:schemeClr val="tx1"/>
                </a:solidFill>
                <a:effectLst/>
                <a:latin typeface="Segoe UI" panose="020B0502040204020203" pitchFamily="34" charset="0"/>
                <a:ea typeface="+mn-ea"/>
                <a:cs typeface="+mn-cs"/>
              </a:rPr>
              <a:t> buttons.</a:t>
            </a:r>
          </a:p>
          <a:p>
            <a:endParaRPr lang="en-US" sz="1200" dirty="0"/>
          </a:p>
          <a:p>
            <a:r>
              <a:rPr lang="en-US" sz="1200" dirty="0"/>
              <a:t>The configuration panel enables you to configure the components you add to the graph </a:t>
            </a:r>
          </a:p>
          <a:p>
            <a:pPr marL="228600" indent="-228600">
              <a:buAutoNum type="arabicPeriod"/>
            </a:pPr>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b="1" dirty="0"/>
          </a:p>
          <a:p>
            <a:r>
              <a:rPr lang="en-US" sz="1200" b="0" dirty="0"/>
              <a:t>This information is used to serve as a reminder of information you will need to know to present this slide</a:t>
            </a:r>
          </a:p>
          <a:p>
            <a:endParaRPr lang="en-US" sz="1200" b="0" dirty="0"/>
          </a:p>
          <a:p>
            <a:r>
              <a:rPr lang="en-US" sz="1200" b="0" dirty="0"/>
              <a:t>Refresh yourself with an overview of Azure Data Factory Mapping Data Flow with the following link:</a:t>
            </a:r>
          </a:p>
          <a:p>
            <a:endParaRPr lang="en-US" sz="1200" b="0" dirty="0"/>
          </a:p>
          <a:p>
            <a:r>
              <a:rPr lang="en-US" sz="1200" b="0" dirty="0"/>
              <a:t>https://docs.microsoft.com/en-us/azure/data-factory/concepts-data-flow-overview#data-flow-canvas </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826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GUIDANCE: You might want to show this in the azure Portal rather than this slide</a:t>
            </a:r>
          </a:p>
          <a:p>
            <a:pPr marL="0" indent="0">
              <a:buNone/>
            </a:pP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610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TALKING POINTS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Like many data transformation tools, Mapping Data Flow in Azure Data factory supports a great variety of data transformations.</a:t>
            </a:r>
          </a:p>
          <a:p>
            <a:r>
              <a:rPr lang="en-US" sz="900" b="0" dirty="0"/>
              <a:t>In the demo we’ll have a closer look on how to map data transformations</a:t>
            </a:r>
          </a:p>
          <a:p>
            <a:endParaRPr lang="en-US" sz="900" b="0" dirty="0"/>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Select transformation </a:t>
            </a:r>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Filter Transformation</a:t>
            </a:r>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Derive Transformation</a:t>
            </a:r>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Window Transformation</a:t>
            </a:r>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Aggregate Transformation</a:t>
            </a:r>
          </a:p>
          <a:p>
            <a:pPr marL="171450" indent="-171450">
              <a:buFont typeface="Arial" panose="020B0604020202020204" pitchFamily="34" charset="0"/>
              <a:buChar char="•"/>
            </a:pPr>
            <a:r>
              <a:rPr lang="en-GB" sz="882" b="0" i="0" u="none" strike="noStrike" kern="1200" dirty="0">
                <a:solidFill>
                  <a:schemeClr val="tx1"/>
                </a:solidFill>
                <a:effectLst/>
                <a:latin typeface="Segoe UI" panose="020B0502040204020203" pitchFamily="34" charset="0"/>
                <a:ea typeface="+mn-ea"/>
                <a:cs typeface="+mn-cs"/>
              </a:rPr>
              <a:t>Alter Row Transformation</a:t>
            </a:r>
          </a:p>
          <a:p>
            <a:endParaRPr lang="en-US" sz="900" dirty="0"/>
          </a:p>
          <a:p>
            <a:r>
              <a:rPr lang="en-US" sz="900" dirty="0"/>
              <a:t>Adding a transformation is done by clicking on the + symbol</a:t>
            </a:r>
          </a:p>
          <a:p>
            <a:pPr marL="228600" indent="-228600">
              <a:buAutoNum type="arabicPeriod"/>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the various transformations starting with the aggregate transformation with the following link:</a:t>
            </a:r>
          </a:p>
          <a:p>
            <a:endParaRPr lang="en-US" sz="900" b="0" dirty="0"/>
          </a:p>
          <a:p>
            <a:r>
              <a:rPr lang="en-US" sz="900" b="0" dirty="0"/>
              <a:t>https://docs.microsoft.com/en-us/azure/data-factory/data-flow-aggregate</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554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endParaRPr lang="en-US" sz="800" dirty="0"/>
          </a:p>
          <a:p>
            <a:endParaRPr lang="en-GB" dirty="0"/>
          </a:p>
          <a:p>
            <a:r>
              <a:rPr lang="en-US" sz="800" b="1" i="0" u="none" strike="noStrike" kern="1200" dirty="0">
                <a:solidFill>
                  <a:schemeClr val="tx1"/>
                </a:solidFill>
                <a:effectLst/>
                <a:latin typeface="Segoe UI" panose="020B0502040204020203" pitchFamily="34" charset="0"/>
                <a:ea typeface="+mn-ea"/>
                <a:cs typeface="+mn-cs"/>
              </a:rPr>
              <a:t>Triggers</a:t>
            </a:r>
          </a:p>
          <a:p>
            <a:r>
              <a:rPr lang="en-US" sz="800" b="0" i="0" u="none" strike="noStrike" kern="1200" dirty="0">
                <a:solidFill>
                  <a:schemeClr val="tx1"/>
                </a:solidFill>
                <a:effectLst/>
                <a:latin typeface="Segoe UI" panose="020B0502040204020203" pitchFamily="34" charset="0"/>
                <a:ea typeface="+mn-ea"/>
                <a:cs typeface="+mn-cs"/>
              </a:rPr>
              <a:t>Triggers represent the unit of processing that determines when a pipeline execution needs to be kicked off. There are different types of triggers for different types of events.</a:t>
            </a:r>
          </a:p>
          <a:p>
            <a:r>
              <a:rPr lang="en-US" sz="800" b="0" i="0" u="none" strike="noStrike" kern="1200" dirty="0">
                <a:solidFill>
                  <a:schemeClr val="tx1"/>
                </a:solidFill>
                <a:effectLst/>
                <a:latin typeface="Segoe UI" panose="020B0502040204020203" pitchFamily="34" charset="0"/>
                <a:ea typeface="+mn-ea"/>
                <a:cs typeface="+mn-cs"/>
              </a:rPr>
              <a:t>While monitor is used to follow the execution of a data pipeline process.</a:t>
            </a:r>
          </a:p>
          <a:p>
            <a:endParaRPr lang="en-US" sz="800" b="0" i="0" u="none" strike="noStrike" kern="1200" dirty="0">
              <a:solidFill>
                <a:schemeClr val="tx1"/>
              </a:solidFill>
              <a:effectLst/>
              <a:latin typeface="Segoe UI" panose="020B0502040204020203" pitchFamily="34" charset="0"/>
              <a:ea typeface="+mn-ea"/>
              <a:cs typeface="+mn-cs"/>
            </a:endParaRPr>
          </a:p>
          <a:p>
            <a:r>
              <a:rPr lang="en-US" sz="800" b="0" i="0" u="none" strike="noStrike" kern="1200" dirty="0">
                <a:solidFill>
                  <a:schemeClr val="tx1"/>
                </a:solidFill>
                <a:effectLst/>
                <a:latin typeface="Segoe UI" panose="020B0502040204020203" pitchFamily="34" charset="0"/>
                <a:ea typeface="+mn-ea"/>
                <a:cs typeface="+mn-cs"/>
              </a:rPr>
              <a:t>Let’s have a look on how to trigger the Mapping Data Flow</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3/10/2020 8:30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7128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Data Factory is the </a:t>
            </a:r>
            <a:r>
              <a:rPr lang="en-US" i="1" dirty="0"/>
              <a:t>cloud-based ETL and data integration service that allows you to create data-driven workflows for orchestrating data movement and transforming data at scale</a:t>
            </a:r>
            <a:r>
              <a:rPr lang="en-US" dirty="0"/>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Using Azure Data Factory, you can create and schedule data-driven workflows (called pipelines) that can ingest data from disparate data stores. You can build complex ETL processes that transform data visually with data flows or by using compute services such as Azure HDInsight Hadoop, Azure Databricks, and Azure SQL Database.</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PRESENTER NOTES AND GUIDANCE</a:t>
            </a:r>
          </a:p>
          <a:p>
            <a:r>
              <a:rPr lang="en-US" dirty="0"/>
              <a:t>In this slide be sure to clarify the word orchestrate. Whilst ADF has the ability to perform data movement and transformation itself, it can also perform this by orchestrating the activities of other Azure compute resources such as HDInsight, Databricks or ML services. It also has the ability to make use of existing SSIS packages that an organization might have. Inform the students that this learning path focusses on the native functionality of ADF version 2 to perform the data movement and transformation.</a:t>
            </a:r>
          </a:p>
          <a:p>
            <a:endParaRPr lang="en-US" dirty="0"/>
          </a:p>
          <a:p>
            <a:r>
              <a:rPr lang="en-US" b="0" dirty="0"/>
              <a:t>Refresh yourself with an overview of Azure Data Factory with the following link:</a:t>
            </a:r>
          </a:p>
          <a:p>
            <a:endParaRPr lang="en-US" b="0" dirty="0"/>
          </a:p>
          <a:p>
            <a:r>
              <a:rPr lang="en-US" b="0" dirty="0"/>
              <a:t>https://docs.microsoft.com/en-gb/learn/modules/evolving-world-of-data/index</a:t>
            </a:r>
          </a:p>
          <a:p>
            <a:endParaRPr lang="en-US" dirty="0"/>
          </a:p>
          <a:p>
            <a:r>
              <a:rPr lang="en-US" dirty="0"/>
              <a:t>Read this content that shows the benefits of the cloud over on premises implementations</a:t>
            </a:r>
          </a:p>
          <a:p>
            <a:endParaRPr lang="en-US" dirty="0"/>
          </a:p>
          <a:p>
            <a:r>
              <a:rPr lang="en-US" dirty="0"/>
              <a:t>https://docs.microsoft.com/en-gb/learn/modules/principles-cloud-computing/index</a:t>
            </a:r>
          </a:p>
          <a:p>
            <a:endParaRPr lang="en-US" dirty="0"/>
          </a:p>
          <a:p>
            <a:r>
              <a:rPr lang="en-US" dirty="0"/>
              <a:t>For basic data storage options, read this:</a:t>
            </a:r>
          </a:p>
          <a:p>
            <a:endParaRPr lang="en-US" dirty="0"/>
          </a:p>
          <a:p>
            <a:r>
              <a:rPr lang="en-US" dirty="0"/>
              <a:t>https://docs.microsoft.com/en-gb/learn/modules/intro-to-data-in-azure/index</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3/10/2020 8:30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1522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dirty="0"/>
          </a:p>
          <a:p>
            <a:r>
              <a:rPr lang="en-US" b="0" dirty="0"/>
              <a:t>Let’s bring this all together in our demo</a:t>
            </a:r>
          </a:p>
          <a:p>
            <a:endParaRPr lang="en-US" b="1" dirty="0"/>
          </a:p>
          <a:p>
            <a:r>
              <a:rPr lang="en-US" b="1" dirty="0"/>
              <a:t>REVIEW THE DETAILED DEMO GUIDE FOR STEPS AND PREREQUISITES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3/10/2020 8:30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8023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TALKING POINTS</a:t>
            </a:r>
          </a:p>
          <a:p>
            <a:endParaRPr lang="en-US" sz="850" dirty="0">
              <a:latin typeface="Calibri"/>
              <a:cs typeface="Calibri"/>
            </a:endParaRPr>
          </a:p>
          <a:p>
            <a:r>
              <a:rPr lang="en-US" sz="850" dirty="0">
                <a:latin typeface="Calibri"/>
                <a:cs typeface="Calibri"/>
              </a:rPr>
              <a:t>Introductions: Hi, my name is &lt;speaker name&gt; and in this session, Transforming and Enriching data, we are going to walk through how we transform data e using Azure Data Factory.</a:t>
            </a:r>
          </a:p>
          <a:p>
            <a:r>
              <a:rPr lang="en-US" sz="850" b="1" dirty="0">
                <a:latin typeface="Calibri"/>
                <a:cs typeface="Calibri"/>
              </a:rPr>
              <a:t>PRESENTER NOTE: Validate whether all attendees attended DATA20 session, if not, you likely have to spend a bit more time on slides 5,6,7,8, which otherwise will be a refresh.</a:t>
            </a:r>
          </a:p>
          <a:p>
            <a:endParaRPr lang="en-US" sz="850" dirty="0">
              <a:latin typeface="Calibri"/>
              <a:cs typeface="Calibri"/>
            </a:endParaRPr>
          </a:p>
          <a:p>
            <a:r>
              <a:rPr lang="en-US" sz="850" dirty="0">
                <a:latin typeface="Calibri"/>
                <a:cs typeface="Calibri"/>
              </a:rPr>
              <a:t>As a presenter, I encourage you to think about use case scenarios and how they apply to your own, or your customers business problems, and how you see the potential of how you can help providing better insights through Cloud Scale Analytics.</a:t>
            </a:r>
          </a:p>
          <a:p>
            <a:endParaRPr lang="en-US" sz="850" dirty="0">
              <a:latin typeface="Calibri"/>
              <a:cs typeface="Calibri"/>
            </a:endParaRPr>
          </a:p>
          <a:p>
            <a:r>
              <a:rPr lang="en-US" sz="850" dirty="0">
                <a:latin typeface="Calibri"/>
                <a:cs typeface="Calibri"/>
              </a:rPr>
              <a:t>I appreciate and welcome questions &lt;pick your own preference here&gt;:</a:t>
            </a:r>
          </a:p>
          <a:p>
            <a:endParaRPr lang="en-US" sz="850" dirty="0">
              <a:latin typeface="Calibri"/>
              <a:cs typeface="Calibri"/>
            </a:endParaRPr>
          </a:p>
          <a:p>
            <a:pPr marL="171450" indent="-171450">
              <a:buFont typeface="Arial" panose="020B0604020202020204" pitchFamily="34" charset="0"/>
              <a:buChar char="•"/>
            </a:pPr>
            <a:r>
              <a:rPr lang="en-US" sz="850" dirty="0">
                <a:latin typeface="Calibri"/>
                <a:cs typeface="Calibri"/>
              </a:rPr>
              <a:t>During my presentation</a:t>
            </a:r>
          </a:p>
          <a:p>
            <a:pPr marL="171450" indent="-171450">
              <a:buFont typeface="Arial" panose="020B0604020202020204" pitchFamily="34" charset="0"/>
              <a:buChar char="•"/>
            </a:pPr>
            <a:r>
              <a:rPr lang="en-US" sz="850" dirty="0">
                <a:latin typeface="Calibri"/>
                <a:cs typeface="Calibri"/>
              </a:rPr>
              <a:t>During the presentation, but realize that not all your questions might be addressed, so might defer you to the Q&amp;A section of this presentation</a:t>
            </a:r>
          </a:p>
          <a:p>
            <a:pPr marL="171450" indent="-171450">
              <a:buFont typeface="Arial" panose="020B0604020202020204" pitchFamily="34" charset="0"/>
              <a:buChar char="•"/>
            </a:pPr>
            <a:r>
              <a:rPr lang="en-US" sz="850" dirty="0">
                <a:latin typeface="Calibri"/>
                <a:cs typeface="Calibri"/>
              </a:rPr>
              <a:t>At the end of the presentation</a:t>
            </a:r>
          </a:p>
          <a:p>
            <a:pPr marL="171450" indent="-171450">
              <a:buFont typeface="Arial" panose="020B0604020202020204" pitchFamily="34" charset="0"/>
              <a:buChar char="•"/>
            </a:pPr>
            <a:endParaRPr lang="en-US" sz="850" dirty="0">
              <a:latin typeface="Calibri"/>
              <a:cs typeface="Calibri"/>
            </a:endParaRPr>
          </a:p>
          <a:p>
            <a:pPr rtl="0"/>
            <a:endParaRPr lang="en-US" sz="882" b="0" i="0" u="none" strike="noStrike" kern="1200" dirty="0">
              <a:solidFill>
                <a:schemeClr val="tx1"/>
              </a:solidFill>
              <a:effectLst/>
              <a:latin typeface="Segoe UI" panose="020B0502040204020203" pitchFamily="34" charset="0"/>
              <a:ea typeface="+mn-ea"/>
              <a:cs typeface="+mn-cs"/>
            </a:endParaRPr>
          </a:p>
          <a:p>
            <a:pPr rtl="0" fontAlgn="base"/>
            <a:r>
              <a:rPr lang="en-US" sz="882" b="1" i="0" u="none" strike="noStrike" kern="1200" dirty="0">
                <a:solidFill>
                  <a:schemeClr val="tx1"/>
                </a:solidFill>
                <a:effectLst/>
                <a:latin typeface="Segoe UI" panose="020B0502040204020203" pitchFamily="34" charset="0"/>
                <a:ea typeface="+mn-ea"/>
                <a:cs typeface="+mn-cs"/>
              </a:rPr>
              <a:t>Transforming and enriching data</a:t>
            </a:r>
            <a:r>
              <a:rPr lang="en-US" sz="882" b="0" i="0" u="none" strike="noStrike" kern="1200" dirty="0">
                <a:solidFill>
                  <a:schemeClr val="tx1"/>
                </a:solidFill>
                <a:effectLst/>
                <a:latin typeface="Segoe UI" panose="020B0502040204020203" pitchFamily="34" charset="0"/>
                <a:ea typeface="+mn-ea"/>
                <a:cs typeface="+mn-cs"/>
              </a:rPr>
              <a:t> </a:t>
            </a:r>
          </a:p>
          <a:p>
            <a:pPr rtl="0" fontAlgn="base"/>
            <a:r>
              <a:rPr lang="en-US" sz="882" b="0" i="1" u="none" strike="noStrike" kern="1200" dirty="0">
                <a:solidFill>
                  <a:schemeClr val="tx1"/>
                </a:solidFill>
                <a:effectLst/>
                <a:latin typeface="Segoe UI" panose="020B0502040204020203" pitchFamily="34" charset="0"/>
                <a:ea typeface="+mn-ea"/>
                <a:cs typeface="+mn-cs"/>
              </a:rPr>
              <a:t>Tailwind Trader deals with the core issue of having to connect and relate multiple data sources. In order to be able to prepare the data for reasoning and analysis, data requires transformation and enrichment, and that’s what we will cover in this session.</a:t>
            </a:r>
            <a:r>
              <a:rPr lang="en-US" sz="882" b="0" i="0" u="none" strike="noStrike" kern="1200" dirty="0">
                <a:solidFill>
                  <a:schemeClr val="tx1"/>
                </a:solidFill>
                <a:effectLst/>
                <a:latin typeface="Segoe UI" panose="020B0502040204020203" pitchFamily="34" charset="0"/>
                <a:ea typeface="+mn-ea"/>
                <a:cs typeface="+mn-cs"/>
              </a:rPr>
              <a:t> </a:t>
            </a:r>
            <a:br>
              <a:rPr lang="en-US" sz="882" b="0" i="0" u="none" strike="noStrike" kern="1200" dirty="0">
                <a:solidFill>
                  <a:schemeClr val="tx1"/>
                </a:solidFill>
                <a:effectLst/>
                <a:latin typeface="Segoe UI" panose="020B0502040204020203" pitchFamily="34" charset="0"/>
                <a:ea typeface="+mn-ea"/>
                <a:cs typeface="+mn-cs"/>
              </a:rPr>
            </a:br>
            <a:r>
              <a:rPr lang="en-US" sz="882" b="0" i="0" u="none" strike="noStrike" kern="1200" dirty="0">
                <a:solidFill>
                  <a:schemeClr val="tx1"/>
                </a:solidFill>
                <a:effectLst/>
                <a:latin typeface="Segoe UI" panose="020B0502040204020203" pitchFamily="34" charset="0"/>
                <a:ea typeface="+mn-ea"/>
                <a:cs typeface="+mn-cs"/>
              </a:rPr>
              <a:t> </a:t>
            </a:r>
          </a:p>
          <a:p>
            <a:pPr rtl="0" fontAlgn="base"/>
            <a:r>
              <a:rPr lang="en-US" sz="882" b="0" i="0" u="none" strike="noStrike" kern="1200" dirty="0">
                <a:solidFill>
                  <a:schemeClr val="tx1"/>
                </a:solidFill>
                <a:effectLst/>
                <a:latin typeface="Segoe UI" panose="020B0502040204020203" pitchFamily="34" charset="0"/>
                <a:ea typeface="+mn-ea"/>
                <a:cs typeface="+mn-cs"/>
              </a:rPr>
              <a:t> </a:t>
            </a:r>
          </a:p>
          <a:p>
            <a:pPr marL="171450" indent="-171450">
              <a:buFont typeface="Arial" panose="020B0604020202020204" pitchFamily="34" charset="0"/>
              <a:buChar char="•"/>
            </a:pPr>
            <a:endParaRPr lang="en-US" sz="850"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3/10/2020 8:30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5669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b="0"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393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677970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t>As mentioned at the beginning of the session, we bundled all resources to this session</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0" i="0" u="none" strike="noStrike" kern="1200" dirty="0">
                <a:solidFill>
                  <a:schemeClr val="tx1"/>
                </a:solidFill>
                <a:effectLst/>
                <a:latin typeface="Segoe UI" panose="020B0502040204020203" pitchFamily="34" charset="0"/>
                <a:ea typeface="+mn-ea"/>
                <a:cs typeface="+mn-cs"/>
              </a:rPr>
              <a:t>This Learning Path provides a step towards pursuing the Microsoft Certified: Azure Data Engineer Associate level certification.</a:t>
            </a:r>
          </a:p>
          <a:p>
            <a:r>
              <a:rPr lang="en-US" sz="882" b="0" i="0" u="none" strike="noStrike" kern="1200" dirty="0">
                <a:solidFill>
                  <a:schemeClr val="tx1"/>
                </a:solidFill>
                <a:effectLst/>
                <a:latin typeface="Segoe UI" panose="020B0502040204020203" pitchFamily="34" charset="0"/>
                <a:ea typeface="+mn-ea"/>
                <a:cs typeface="+mn-cs"/>
              </a:rPr>
              <a:t>The link to this certification, and the skills being measured on the certification exams associated with this role-based certifications are available for you here.</a:t>
            </a:r>
          </a:p>
        </p:txBody>
      </p:sp>
    </p:spTree>
    <p:extLst>
      <p:ext uri="{BB962C8B-B14F-4D97-AF65-F5344CB8AC3E}">
        <p14:creationId xmlns:p14="http://schemas.microsoft.com/office/powerpoint/2010/main" val="2261115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3/10/2020 8:30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8600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Ok everyone, grab your phones and take a snapshot of this, you’ll be able to get all the resources associated with this session right here.  These links contain code, docs and more information on sessions you can attend.</a:t>
            </a:r>
            <a:r>
              <a:rPr lang="en-US" sz="882" b="0" i="0" kern="1200" dirty="0">
                <a:solidFill>
                  <a:schemeClr val="tx1"/>
                </a:solidFill>
                <a:effectLst/>
                <a:latin typeface="Segoe UI" panose="020B0502040204020203" pitchFamily="34" charset="0"/>
                <a:ea typeface="+mn-ea"/>
                <a:cs typeface="+mn-cs"/>
              </a:rPr>
              <a:t>​</a:t>
            </a:r>
            <a:endParaRPr dirty="0"/>
          </a:p>
        </p:txBody>
      </p:sp>
    </p:spTree>
    <p:extLst>
      <p:ext uri="{BB962C8B-B14F-4D97-AF65-F5344CB8AC3E}">
        <p14:creationId xmlns:p14="http://schemas.microsoft.com/office/powerpoint/2010/main" val="1872837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dirty="0"/>
          </a:p>
          <a:p>
            <a:r>
              <a:rPr lang="en-US" sz="800" dirty="0"/>
              <a:t>For those that didn’t attend the previous session DATA20, let’s quickly go over what Azure Data Factory is, or let’s refresh real quick if you previously attended.</a:t>
            </a:r>
          </a:p>
          <a:p>
            <a:r>
              <a:rPr lang="en-US" sz="800" dirty="0"/>
              <a:t>How many of you have used data ingestion tools previously?</a:t>
            </a:r>
          </a:p>
          <a:p>
            <a:endParaRPr lang="en-GB"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PRESENTER NOTES AND GUIDANCE</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Poll your audience, ask them for examples on data ingestion, get conversational on the topic, but don’t spend too much time.</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3/10/2020 8:30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84347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Data integration Service: 90 connectors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Orchestrate: Transform data itself or use external compute as Databricks, </a:t>
            </a:r>
            <a:r>
              <a:rPr lang="en-US" b="1" dirty="0" err="1"/>
              <a:t>HDInsights</a:t>
            </a:r>
            <a:r>
              <a:rPr lang="en-US" b="1" dirty="0"/>
              <a:t>, SQL stored procedures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At Scale: In parallel, process TBs of data</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Enterprise Ready: Full Integration with GIT/Azure DevOps, Managed Identities, Azure Monitor,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TALKING POINTS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Data Factory is the </a:t>
            </a:r>
            <a:r>
              <a:rPr lang="en-US" i="1" dirty="0"/>
              <a:t>cloud-based ETL and data integration service that allows you to create data-driven workflows for orchestrating data movement and transforming data at scale</a:t>
            </a:r>
            <a:r>
              <a:rPr lang="en-US" dirty="0"/>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Using Azure Data Factory, you can create and schedule data-driven workflows (called pipelines) that can ingest data from disparate data stores. You can build complex ETL processes that transform data visually with data flows or by using compute services such as Azure HDInsight Hadoop, Azure Databricks, and Azure SQL Database.</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PRESENTER NOTES AND GUIDANCE</a:t>
            </a:r>
          </a:p>
          <a:p>
            <a:r>
              <a:rPr lang="en-US" dirty="0"/>
              <a:t>In this slide be sure to clarify the word orchestrate. Whilst ADF has the ability to perform data movement and transformation itself, it can also perform this by orchestrating the activities of other Azure compute resources such as HDInsight, Databricks or ML services. It also has the ability to make use of existing SSIS packages that an organization might have. Inform the students that this learning path focusses on the native functionality of ADF version 2 to perform the data movement and transformation.</a:t>
            </a:r>
          </a:p>
          <a:p>
            <a:endParaRPr lang="en-US" dirty="0"/>
          </a:p>
          <a:p>
            <a:r>
              <a:rPr lang="en-US" b="0" dirty="0"/>
              <a:t>Refresh yourself with an overview of Azure Data Factory with the following link:</a:t>
            </a:r>
          </a:p>
          <a:p>
            <a:endParaRPr lang="en-US" b="0" dirty="0"/>
          </a:p>
          <a:p>
            <a:r>
              <a:rPr lang="en-US" b="0" dirty="0"/>
              <a:t>https://docs.microsoft.com/en-gb/learn/modules/evolving-world-of-data/index</a:t>
            </a:r>
          </a:p>
          <a:p>
            <a:endParaRPr lang="en-US" dirty="0"/>
          </a:p>
          <a:p>
            <a:r>
              <a:rPr lang="en-US" dirty="0"/>
              <a:t>Read this content that shows the benefits of the cloud over on premises implementations</a:t>
            </a:r>
          </a:p>
          <a:p>
            <a:endParaRPr lang="en-US" dirty="0"/>
          </a:p>
          <a:p>
            <a:r>
              <a:rPr lang="en-US" dirty="0"/>
              <a:t>https://docs.microsoft.com/en-gb/learn/modules/principles-cloud-computing/index</a:t>
            </a:r>
          </a:p>
          <a:p>
            <a:endParaRPr lang="en-US" dirty="0"/>
          </a:p>
          <a:p>
            <a:r>
              <a:rPr lang="en-US" dirty="0"/>
              <a:t>For basic data storage options, read this:</a:t>
            </a:r>
          </a:p>
          <a:p>
            <a:endParaRPr lang="en-US" dirty="0"/>
          </a:p>
          <a:p>
            <a:r>
              <a:rPr lang="en-US" dirty="0"/>
              <a:t>https://docs.microsoft.com/en-gb/learn/modules/intro-to-data-in-azure/index</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3/10/2020 8:47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92875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Connect &amp; connect: Connect to data source, ingest data</a:t>
            </a:r>
          </a:p>
          <a:p>
            <a:r>
              <a:rPr lang="en-US" sz="900" b="1" dirty="0"/>
              <a:t>Transform &amp; Enrich: Internal, external, or SSIS</a:t>
            </a:r>
          </a:p>
          <a:p>
            <a:r>
              <a:rPr lang="en-US" sz="900" b="1" dirty="0"/>
              <a:t>Publish: After transformation, publish data in business consumable form, e.g. SQLDB, Synapse, Cosmos</a:t>
            </a:r>
          </a:p>
          <a:p>
            <a:r>
              <a:rPr lang="en-US" sz="900" b="1" dirty="0"/>
              <a:t>Monitor: Schedule pipeline (e.g. time based or event), monitor solution for errors</a:t>
            </a:r>
          </a:p>
          <a:p>
            <a:endParaRPr lang="en-US" sz="900" b="1" dirty="0"/>
          </a:p>
          <a:p>
            <a:endParaRPr lang="en-US" sz="900" b="1" dirty="0"/>
          </a:p>
          <a:p>
            <a:r>
              <a:rPr lang="en-US" sz="900" b="1" dirty="0"/>
              <a:t>TALKING POINTS</a:t>
            </a:r>
          </a:p>
          <a:p>
            <a:endParaRPr lang="en-US" sz="900" dirty="0"/>
          </a:p>
          <a:p>
            <a:r>
              <a:rPr lang="en-US" sz="900" dirty="0"/>
              <a:t>&lt;Click&gt;</a:t>
            </a:r>
          </a:p>
          <a:p>
            <a:r>
              <a:rPr lang="en-US" sz="900" dirty="0"/>
              <a:t>In a typical process of data ingestion, several steps come into place</a:t>
            </a:r>
          </a:p>
          <a:p>
            <a:r>
              <a:rPr lang="en-US" sz="900" dirty="0"/>
              <a:t>The first step is making the connection to your data sources, defining the connection to the source data.</a:t>
            </a:r>
          </a:p>
          <a:p>
            <a:endParaRPr lang="en-US" sz="900" dirty="0"/>
          </a:p>
          <a:p>
            <a:r>
              <a:rPr lang="en-US" sz="900" dirty="0"/>
              <a:t>&lt;Click&gt;</a:t>
            </a:r>
          </a:p>
          <a:p>
            <a:endParaRPr lang="en-US" sz="900" dirty="0"/>
          </a:p>
          <a:p>
            <a:r>
              <a:rPr lang="en-US" sz="900" dirty="0"/>
              <a:t>By either using native ADF functionality, making call to external compute resource (for example a stored procedure in Azure SQL Database, or to a model in Machine Learning Services), or through the integration of SSIS packages, you can perform transformations that will clean or modify the data. You could also enrich that data which means that you perform an analysis that augments the data or creates new data.</a:t>
            </a:r>
          </a:p>
          <a:p>
            <a:endParaRPr lang="en-US" sz="900" dirty="0"/>
          </a:p>
          <a:p>
            <a:r>
              <a:rPr lang="en-US" sz="900" dirty="0"/>
              <a:t>&lt;Click&gt;</a:t>
            </a:r>
          </a:p>
          <a:p>
            <a:r>
              <a:rPr lang="en-GB" sz="1000" b="0" i="0" u="none" strike="noStrike" kern="1200" dirty="0">
                <a:solidFill>
                  <a:schemeClr val="tx1"/>
                </a:solidFill>
                <a:effectLst/>
                <a:latin typeface="Segoe UI" panose="020B0502040204020203" pitchFamily="34" charset="0"/>
                <a:ea typeface="+mn-ea"/>
                <a:cs typeface="+mn-cs"/>
              </a:rPr>
              <a:t>After the raw data has been refined into a business-ready consumable form, load the data into Azure Synapse Analytics, Azure SQL Database, Azure </a:t>
            </a:r>
            <a:r>
              <a:rPr lang="en-GB" sz="1000" b="0" i="0" u="none" strike="noStrike" kern="1200" dirty="0" err="1">
                <a:solidFill>
                  <a:schemeClr val="tx1"/>
                </a:solidFill>
                <a:effectLst/>
                <a:latin typeface="Segoe UI" panose="020B0502040204020203" pitchFamily="34" charset="0"/>
                <a:ea typeface="+mn-ea"/>
                <a:cs typeface="+mn-cs"/>
              </a:rPr>
              <a:t>CosmosDB</a:t>
            </a:r>
            <a:r>
              <a:rPr lang="en-GB" sz="1000" b="0" i="0" u="none" strike="noStrike" kern="1200" dirty="0">
                <a:solidFill>
                  <a:schemeClr val="tx1"/>
                </a:solidFill>
                <a:effectLst/>
                <a:latin typeface="Segoe UI" panose="020B0502040204020203" pitchFamily="34" charset="0"/>
                <a:ea typeface="+mn-ea"/>
                <a:cs typeface="+mn-cs"/>
              </a:rPr>
              <a:t>, or whichever analytics engine your business users can point to from their business intelligence tools.</a:t>
            </a:r>
          </a:p>
          <a:p>
            <a:endParaRPr lang="en-GB" sz="1000" b="0" i="0" u="none" strike="noStrike" kern="1200" dirty="0">
              <a:solidFill>
                <a:schemeClr val="tx1"/>
              </a:solidFill>
              <a:effectLst/>
              <a:latin typeface="Segoe UI" panose="020B0502040204020203" pitchFamily="34" charset="0"/>
              <a:ea typeface="+mn-ea"/>
              <a:cs typeface="+mn-cs"/>
            </a:endParaRPr>
          </a:p>
          <a:p>
            <a:r>
              <a:rPr lang="en-GB" sz="1000" b="0" i="0" u="none" strike="noStrike" kern="1200" dirty="0">
                <a:solidFill>
                  <a:schemeClr val="tx1"/>
                </a:solidFill>
                <a:effectLst/>
                <a:latin typeface="Segoe UI" panose="020B0502040204020203" pitchFamily="34" charset="0"/>
                <a:ea typeface="+mn-ea"/>
                <a:cs typeface="+mn-cs"/>
              </a:rPr>
              <a:t>&lt;Click&gt;</a:t>
            </a:r>
          </a:p>
          <a:p>
            <a:r>
              <a:rPr lang="en-GB" sz="1000" b="0" i="0" u="none" strike="noStrike" kern="1200" dirty="0">
                <a:solidFill>
                  <a:schemeClr val="tx1"/>
                </a:solidFill>
                <a:effectLst/>
                <a:latin typeface="Segoe UI" panose="020B0502040204020203" pitchFamily="34" charset="0"/>
                <a:ea typeface="+mn-ea"/>
                <a:cs typeface="+mn-cs"/>
              </a:rPr>
              <a:t>As ADF will perform a regular schedule of data movement activities, it’s important to get a monitoring solution in place to ensure you keep on top of any errors or issues that may occur in the day to day running of the solution</a:t>
            </a:r>
            <a:endParaRPr lang="en-US" sz="900" dirty="0"/>
          </a:p>
          <a:p>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t>In this session specifically, we will focus on the Transform and Enrich component as part of an ADF process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PRESENTER NOTES AND GUIDANCE</a:t>
            </a:r>
          </a:p>
          <a:p>
            <a:endParaRPr lang="en-US" sz="900" b="1" dirty="0"/>
          </a:p>
          <a:p>
            <a:r>
              <a:rPr lang="en-US" sz="900" b="0" dirty="0"/>
              <a:t>This information is used to serve as a reminder of information you will need to know to present this slide</a:t>
            </a:r>
          </a:p>
          <a:p>
            <a:endParaRPr lang="en-US" sz="900" b="0" dirty="0"/>
          </a:p>
          <a:p>
            <a:r>
              <a:rPr lang="en-US" sz="900" b="0" dirty="0"/>
              <a:t>Refresh yourself with an overview of Azure Data Factory with the following link:</a:t>
            </a:r>
          </a:p>
          <a:p>
            <a:endParaRPr lang="en-US" sz="900" b="0" dirty="0"/>
          </a:p>
          <a:p>
            <a:r>
              <a:rPr lang="en-US" sz="900" b="0" dirty="0"/>
              <a:t>https://docs.microsoft.com/en-us/azure/data-factory/introduction#how-does-it-work</a:t>
            </a:r>
          </a:p>
          <a:p>
            <a:endParaRPr lang="en-GB" sz="90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3/10/2020 8:30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2252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Linked Service: Connection string to physical data or code</a:t>
            </a:r>
          </a:p>
          <a:p>
            <a:r>
              <a:rPr lang="en-US" sz="1000" b="1" dirty="0"/>
              <a:t>Dataset: Logical representation of data in ADFv2. For SQL this is a table, for Databricks this is a notebook. Datasets are input/output for the next step.</a:t>
            </a:r>
          </a:p>
          <a:p>
            <a:r>
              <a:rPr lang="en-US" sz="1000" b="1" dirty="0"/>
              <a:t>Activity: Processing step. For instance, copy data from on prem to Cloud or vice versa, execute stored procedure or execute notebook</a:t>
            </a:r>
          </a:p>
          <a:p>
            <a:r>
              <a:rPr lang="en-US" sz="1000" b="1" dirty="0"/>
              <a:t>Pipeline: Grouping of activities. ADFv2 can have 1 or more pipelines</a:t>
            </a:r>
          </a:p>
          <a:p>
            <a:r>
              <a:rPr lang="en-US" sz="1000" b="1" dirty="0"/>
              <a:t>Control Flow: Chaining activities in pipeline, execute other pipelines, for each loop</a:t>
            </a:r>
          </a:p>
          <a:p>
            <a:endParaRPr lang="en-US" sz="1000" b="1" dirty="0"/>
          </a:p>
          <a:p>
            <a:endParaRPr lang="en-US" sz="1000" b="1" dirty="0"/>
          </a:p>
          <a:p>
            <a:r>
              <a:rPr lang="en-US" sz="1000" b="1" dirty="0"/>
              <a:t>TALKING POINTS</a:t>
            </a:r>
          </a:p>
          <a:p>
            <a:endParaRPr lang="en-US" sz="1000" dirty="0"/>
          </a:p>
          <a:p>
            <a:r>
              <a:rPr lang="en-GB" sz="1000" dirty="0"/>
              <a:t>Let’s have a closer look at the components of Azure Data Factory</a:t>
            </a:r>
          </a:p>
          <a:p>
            <a:endParaRPr lang="en-GB" sz="1000" dirty="0"/>
          </a:p>
          <a:p>
            <a:r>
              <a:rPr lang="en-US" sz="900" b="1" i="0" u="none" strike="noStrike" kern="1200" dirty="0">
                <a:solidFill>
                  <a:schemeClr val="tx1"/>
                </a:solidFill>
                <a:effectLst/>
                <a:latin typeface="Segoe UI" panose="020B0502040204020203" pitchFamily="34" charset="0"/>
                <a:ea typeface="+mn-ea"/>
                <a:cs typeface="+mn-cs"/>
              </a:rPr>
              <a:t>Linked services</a:t>
            </a:r>
          </a:p>
          <a:p>
            <a:r>
              <a:rPr lang="en-US" sz="900" b="0" i="0" u="none" strike="noStrike" kern="1200" dirty="0">
                <a:solidFill>
                  <a:schemeClr val="tx1"/>
                </a:solidFill>
                <a:effectLst/>
                <a:latin typeface="Segoe UI" panose="020B0502040204020203" pitchFamily="34" charset="0"/>
                <a:ea typeface="+mn-ea"/>
                <a:cs typeface="+mn-cs"/>
              </a:rPr>
              <a:t>Linked services are much like connection strings, which define the connection information that's needed for Data Factory to connect to external resources. Think of it this way: a linked service defines the connection to the data source, and a dataset represents the structure of the data. For example, an Azure Storage-linked service specifies a connection string to connect to the Azure Storage account. Additionally, an Azure blob dataset specifies the blob container and the folder that contains the data.</a:t>
            </a:r>
          </a:p>
          <a:p>
            <a:r>
              <a:rPr lang="en-US" sz="900" b="0" i="0" u="none" strike="noStrike" kern="1200" dirty="0">
                <a:solidFill>
                  <a:schemeClr val="tx1"/>
                </a:solidFill>
                <a:effectLst/>
                <a:latin typeface="Segoe UI" panose="020B0502040204020203" pitchFamily="34" charset="0"/>
                <a:ea typeface="+mn-ea"/>
                <a:cs typeface="+mn-cs"/>
              </a:rPr>
              <a:t>Linked services are used for two purposes in Data Factory:</a:t>
            </a: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To represent a </a:t>
            </a:r>
            <a:r>
              <a:rPr lang="en-US" sz="900" b="1" i="0" u="none" strike="noStrike" kern="1200" dirty="0">
                <a:solidFill>
                  <a:schemeClr val="tx1"/>
                </a:solidFill>
                <a:effectLst/>
                <a:latin typeface="Segoe UI" panose="020B0502040204020203" pitchFamily="34" charset="0"/>
                <a:ea typeface="+mn-ea"/>
                <a:cs typeface="+mn-cs"/>
              </a:rPr>
              <a:t>data store</a:t>
            </a:r>
            <a:r>
              <a:rPr lang="en-US" sz="900" b="0" i="0" u="none" strike="noStrike" kern="1200" dirty="0">
                <a:solidFill>
                  <a:schemeClr val="tx1"/>
                </a:solidFill>
                <a:effectLst/>
                <a:latin typeface="Segoe UI" panose="020B0502040204020203" pitchFamily="34" charset="0"/>
                <a:ea typeface="+mn-ea"/>
                <a:cs typeface="+mn-cs"/>
              </a:rPr>
              <a:t> that includes, but isn't limited to, an on-premises SQL Server database, Oracle database, file share, or Azure blob storage account. For a list of supported data stores, see the </a:t>
            </a:r>
            <a:r>
              <a:rPr lang="en-US" sz="900" b="0" i="0" u="sng" strike="noStrike" kern="1200" dirty="0">
                <a:solidFill>
                  <a:schemeClr val="tx1"/>
                </a:solidFill>
                <a:effectLst/>
                <a:latin typeface="Segoe UI" panose="020B0502040204020203" pitchFamily="34" charset="0"/>
                <a:ea typeface="+mn-ea"/>
                <a:cs typeface="+mn-cs"/>
                <a:hlinkClick r:id="rId3"/>
              </a:rPr>
              <a:t>copy activity</a:t>
            </a:r>
            <a:r>
              <a:rPr lang="en-US" sz="900" b="0" i="0" u="none" strike="noStrike" kern="1200" dirty="0">
                <a:solidFill>
                  <a:schemeClr val="tx1"/>
                </a:solidFill>
                <a:effectLst/>
                <a:latin typeface="Segoe UI" panose="020B0502040204020203" pitchFamily="34" charset="0"/>
                <a:ea typeface="+mn-ea"/>
                <a:cs typeface="+mn-cs"/>
              </a:rPr>
              <a:t> article.</a:t>
            </a: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To represent a </a:t>
            </a:r>
            <a:r>
              <a:rPr lang="en-US" sz="900" b="1" i="0" u="none" strike="noStrike" kern="1200" dirty="0">
                <a:solidFill>
                  <a:schemeClr val="tx1"/>
                </a:solidFill>
                <a:effectLst/>
                <a:latin typeface="Segoe UI" panose="020B0502040204020203" pitchFamily="34" charset="0"/>
                <a:ea typeface="+mn-ea"/>
                <a:cs typeface="+mn-cs"/>
              </a:rPr>
              <a:t>compute resource</a:t>
            </a:r>
            <a:r>
              <a:rPr lang="en-US" sz="900" b="0" i="0" u="none" strike="noStrike" kern="1200" dirty="0">
                <a:solidFill>
                  <a:schemeClr val="tx1"/>
                </a:solidFill>
                <a:effectLst/>
                <a:latin typeface="Segoe UI" panose="020B0502040204020203" pitchFamily="34" charset="0"/>
                <a:ea typeface="+mn-ea"/>
                <a:cs typeface="+mn-cs"/>
              </a:rPr>
              <a:t> that can host the execution of an activity. For example, the </a:t>
            </a:r>
            <a:r>
              <a:rPr lang="en-US" sz="900" b="0" i="0" u="none" strike="noStrike" kern="1200" dirty="0" err="1">
                <a:solidFill>
                  <a:schemeClr val="tx1"/>
                </a:solidFill>
                <a:effectLst/>
                <a:latin typeface="Segoe UI" panose="020B0502040204020203" pitchFamily="34" charset="0"/>
                <a:ea typeface="+mn-ea"/>
                <a:cs typeface="+mn-cs"/>
              </a:rPr>
              <a:t>HDInsightHive</a:t>
            </a:r>
            <a:r>
              <a:rPr lang="en-US" sz="900" b="0" i="0" u="none" strike="noStrike" kern="1200" dirty="0">
                <a:solidFill>
                  <a:schemeClr val="tx1"/>
                </a:solidFill>
                <a:effectLst/>
                <a:latin typeface="Segoe UI" panose="020B0502040204020203" pitchFamily="34" charset="0"/>
                <a:ea typeface="+mn-ea"/>
                <a:cs typeface="+mn-cs"/>
              </a:rPr>
              <a:t> activity runs on an HDInsight Hadoop cluster. For a list of transformation activities and supported compute environments, see the </a:t>
            </a:r>
            <a:r>
              <a:rPr lang="en-US" sz="900" b="0" i="0" u="sng" strike="noStrike" kern="1200" dirty="0">
                <a:solidFill>
                  <a:schemeClr val="tx1"/>
                </a:solidFill>
                <a:effectLst/>
                <a:latin typeface="Segoe UI" panose="020B0502040204020203" pitchFamily="34" charset="0"/>
                <a:ea typeface="+mn-ea"/>
                <a:cs typeface="+mn-cs"/>
                <a:hlinkClick r:id="rId4"/>
              </a:rPr>
              <a:t>transform data</a:t>
            </a:r>
            <a:r>
              <a:rPr lang="en-US" sz="900" b="0" i="0" u="none" strike="noStrike" kern="1200" dirty="0">
                <a:solidFill>
                  <a:schemeClr val="tx1"/>
                </a:solidFill>
                <a:effectLst/>
                <a:latin typeface="Segoe UI" panose="020B0502040204020203" pitchFamily="34" charset="0"/>
                <a:ea typeface="+mn-ea"/>
                <a:cs typeface="+mn-cs"/>
              </a:rPr>
              <a:t> article.</a:t>
            </a:r>
          </a:p>
          <a:p>
            <a:pPr marL="0" indent="0">
              <a:buFont typeface="Arial" panose="020B0604020202020204" pitchFamily="34" charset="0"/>
              <a:buNone/>
            </a:pPr>
            <a:endParaRPr lang="en-GB" sz="1000" dirty="0"/>
          </a:p>
          <a:p>
            <a:r>
              <a:rPr lang="en-US" sz="900" b="1" i="0" u="none" strike="noStrike" kern="1200" dirty="0">
                <a:solidFill>
                  <a:schemeClr val="tx1"/>
                </a:solidFill>
                <a:effectLst/>
                <a:latin typeface="Segoe UI" panose="020B0502040204020203" pitchFamily="34" charset="0"/>
                <a:ea typeface="+mn-ea"/>
                <a:cs typeface="+mn-cs"/>
              </a:rPr>
              <a:t>Datasets</a:t>
            </a:r>
          </a:p>
          <a:p>
            <a:r>
              <a:rPr lang="en-US" sz="900" b="0" i="0" u="none" strike="noStrike" kern="1200" dirty="0">
                <a:solidFill>
                  <a:schemeClr val="tx1"/>
                </a:solidFill>
                <a:effectLst/>
                <a:latin typeface="Segoe UI" panose="020B0502040204020203" pitchFamily="34" charset="0"/>
                <a:ea typeface="+mn-ea"/>
                <a:cs typeface="+mn-cs"/>
              </a:rPr>
              <a:t>Datasets represent data structures within the data stores, which simply point to or reference the data you want to use in your activities as inputs or outputs.</a:t>
            </a:r>
          </a:p>
          <a:p>
            <a:pPr marL="0" indent="0">
              <a:buFont typeface="Arial" panose="020B0604020202020204" pitchFamily="34" charset="0"/>
              <a:buNone/>
            </a:pPr>
            <a:endParaRPr lang="en-GB" sz="1000" dirty="0"/>
          </a:p>
          <a:p>
            <a:r>
              <a:rPr lang="en-US" sz="900" b="1" i="0" u="none" strike="noStrike" kern="1200" dirty="0">
                <a:solidFill>
                  <a:schemeClr val="tx1"/>
                </a:solidFill>
                <a:effectLst/>
                <a:latin typeface="Segoe UI" panose="020B0502040204020203" pitchFamily="34" charset="0"/>
                <a:ea typeface="+mn-ea"/>
                <a:cs typeface="+mn-cs"/>
              </a:rPr>
              <a:t>Activity</a:t>
            </a:r>
          </a:p>
          <a:p>
            <a:r>
              <a:rPr lang="en-US" sz="900" b="0" i="0" u="none" strike="noStrike" kern="1200" dirty="0">
                <a:solidFill>
                  <a:schemeClr val="tx1"/>
                </a:solidFill>
                <a:effectLst/>
                <a:latin typeface="Segoe UI" panose="020B0502040204020203" pitchFamily="34" charset="0"/>
                <a:ea typeface="+mn-ea"/>
                <a:cs typeface="+mn-cs"/>
              </a:rPr>
              <a:t>Activities represent a processing step in a pipeline. For example, you might use a copy activity to copy data from one data store to another data store. Similarly, you might use a Hive activity, which runs a Hive query on an Azure HDInsight cluster, to transform or analyze your data. Data Factory supports three types of activities: data movement activities, data transformation activities, and control activities.</a:t>
            </a:r>
          </a:p>
          <a:p>
            <a:pPr marL="0" indent="0">
              <a:buFont typeface="Arial" panose="020B0604020202020204" pitchFamily="34" charset="0"/>
              <a:buNone/>
            </a:pPr>
            <a:endParaRPr lang="en-GB" sz="1000" dirty="0"/>
          </a:p>
          <a:p>
            <a:pPr marL="0" indent="0">
              <a:buFont typeface="Arial" panose="020B0604020202020204" pitchFamily="34" charset="0"/>
              <a:buNone/>
            </a:pPr>
            <a:endParaRPr lang="en-GB" sz="1000" dirty="0"/>
          </a:p>
          <a:p>
            <a:r>
              <a:rPr lang="en-US" sz="900" b="1" i="0" u="none" strike="noStrike" kern="1200" dirty="0">
                <a:solidFill>
                  <a:schemeClr val="tx1"/>
                </a:solidFill>
                <a:effectLst/>
                <a:latin typeface="Segoe UI" panose="020B0502040204020203" pitchFamily="34" charset="0"/>
                <a:ea typeface="+mn-ea"/>
                <a:cs typeface="+mn-cs"/>
              </a:rPr>
              <a:t>Pipeline</a:t>
            </a:r>
          </a:p>
          <a:p>
            <a:r>
              <a:rPr lang="en-US" sz="900" b="0" i="0" u="none" strike="noStrike" kern="1200" dirty="0">
                <a:solidFill>
                  <a:schemeClr val="tx1"/>
                </a:solidFill>
                <a:effectLst/>
                <a:latin typeface="Segoe UI" panose="020B0502040204020203" pitchFamily="34" charset="0"/>
                <a:ea typeface="+mn-ea"/>
                <a:cs typeface="+mn-cs"/>
              </a:rPr>
              <a:t>A data factory might have one or more pipelines. A pipeline is a logical grouping of activities that performs a unit of work. Together, the activities in a pipeline perform a task. For example, a pipeline can contain a group of activities that ingests data from an Azure blob, and then runs a Hive query on an HDInsight cluster to partition the data.</a:t>
            </a:r>
          </a:p>
          <a:p>
            <a:r>
              <a:rPr lang="en-US" sz="900" b="0" i="0" u="none" strike="noStrike" kern="1200" dirty="0">
                <a:solidFill>
                  <a:schemeClr val="tx1"/>
                </a:solidFill>
                <a:effectLst/>
                <a:latin typeface="Segoe UI" panose="020B0502040204020203" pitchFamily="34" charset="0"/>
                <a:ea typeface="+mn-ea"/>
                <a:cs typeface="+mn-cs"/>
              </a:rPr>
              <a:t>The benefit of this is that the pipeline allows you to manage the activities as a set instead of managing each one individually. The activities in a pipeline can be chained together to operate sequentially, or they can operate independently in parallel.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r>
              <a:rPr lang="en-US" sz="900" b="1" i="0" u="none" strike="noStrike" kern="1200" dirty="0">
                <a:solidFill>
                  <a:schemeClr val="tx1"/>
                </a:solidFill>
                <a:effectLst/>
                <a:latin typeface="Segoe UI" panose="020B0502040204020203" pitchFamily="34" charset="0"/>
                <a:ea typeface="+mn-ea"/>
                <a:cs typeface="+mn-cs"/>
              </a:rPr>
              <a:t>Triggers</a:t>
            </a:r>
          </a:p>
          <a:p>
            <a:r>
              <a:rPr lang="en-US" sz="900" b="0" i="0" u="none" strike="noStrike" kern="1200" dirty="0">
                <a:solidFill>
                  <a:schemeClr val="tx1"/>
                </a:solidFill>
                <a:effectLst/>
                <a:latin typeface="Segoe UI" panose="020B0502040204020203" pitchFamily="34" charset="0"/>
                <a:ea typeface="+mn-ea"/>
                <a:cs typeface="+mn-cs"/>
              </a:rPr>
              <a:t>Triggers represent the unit of processing that determines when a pipeline execution needs to be kicked off. There are different types of triggers for different types of events.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r>
              <a:rPr lang="en-US" sz="900" b="1" i="0" u="none" strike="noStrike" kern="1200" dirty="0">
                <a:solidFill>
                  <a:schemeClr val="tx1"/>
                </a:solidFill>
                <a:effectLst/>
                <a:latin typeface="Segoe UI" panose="020B0502040204020203" pitchFamily="34" charset="0"/>
                <a:ea typeface="+mn-ea"/>
                <a:cs typeface="+mn-cs"/>
              </a:rPr>
              <a:t>Pipeline runs</a:t>
            </a:r>
          </a:p>
          <a:p>
            <a:r>
              <a:rPr lang="en-US" sz="900" b="0" i="0" u="none" strike="noStrike" kern="1200" dirty="0">
                <a:solidFill>
                  <a:schemeClr val="tx1"/>
                </a:solidFill>
                <a:effectLst/>
                <a:latin typeface="Segoe UI" panose="020B0502040204020203" pitchFamily="34" charset="0"/>
                <a:ea typeface="+mn-ea"/>
                <a:cs typeface="+mn-cs"/>
              </a:rPr>
              <a:t>A pipeline run is an instance of the pipeline execution. Pipeline runs are typically instantiated by passing the arguments to the parameters that are defined in pipelines. The arguments can be passed manually or within the trigger definition.</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Parameters</a:t>
            </a:r>
          </a:p>
          <a:p>
            <a:r>
              <a:rPr lang="en-US" sz="900" b="0" i="0" u="none" strike="noStrike" kern="1200" dirty="0">
                <a:solidFill>
                  <a:schemeClr val="tx1"/>
                </a:solidFill>
                <a:effectLst/>
                <a:latin typeface="Segoe UI" panose="020B0502040204020203" pitchFamily="34" charset="0"/>
                <a:ea typeface="+mn-ea"/>
                <a:cs typeface="+mn-cs"/>
              </a:rPr>
              <a:t>Parameters are key-value pairs of read-only configuration.  Parameters are defined in the pipeline. The arguments for the defined parameters are passed during execution from the run context that was created by a trigger or a pipeline that was executed manually. Activities within the pipeline consume the parameter values.</a:t>
            </a:r>
          </a:p>
          <a:p>
            <a:r>
              <a:rPr lang="en-US" sz="900" b="0" i="0" u="none" strike="noStrike" kern="1200" dirty="0">
                <a:solidFill>
                  <a:schemeClr val="tx1"/>
                </a:solidFill>
                <a:effectLst/>
                <a:latin typeface="Segoe UI" panose="020B0502040204020203" pitchFamily="34" charset="0"/>
                <a:ea typeface="+mn-ea"/>
                <a:cs typeface="+mn-cs"/>
              </a:rPr>
              <a:t>A dataset is a strongly typed parameter and a reusable/referenceable entity. An activity can reference datasets and can consume the properties that are defined in the dataset definition.</a:t>
            </a:r>
          </a:p>
          <a:p>
            <a:r>
              <a:rPr lang="en-US" sz="900" b="0" i="0" u="none" strike="noStrike" kern="1200" dirty="0">
                <a:solidFill>
                  <a:schemeClr val="tx1"/>
                </a:solidFill>
                <a:effectLst/>
                <a:latin typeface="Segoe UI" panose="020B0502040204020203" pitchFamily="34" charset="0"/>
                <a:ea typeface="+mn-ea"/>
                <a:cs typeface="+mn-cs"/>
              </a:rPr>
              <a:t>A linked service is also a strongly typed parameter that contains the connection information to either a data store or a compute environment. It is also a reusable/referenceable entity.</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Control flow</a:t>
            </a:r>
          </a:p>
          <a:p>
            <a:r>
              <a:rPr lang="en-US" sz="900" b="0" i="0" u="none" strike="noStrike" kern="1200" dirty="0">
                <a:solidFill>
                  <a:schemeClr val="tx1"/>
                </a:solidFill>
                <a:effectLst/>
                <a:latin typeface="Segoe UI" panose="020B0502040204020203" pitchFamily="34" charset="0"/>
                <a:ea typeface="+mn-ea"/>
                <a:cs typeface="+mn-cs"/>
              </a:rPr>
              <a:t>Control flow is an orchestration of pipeline activities that includes chaining activities in a sequence, branching, defining parameters at the pipeline level, and passing arguments while invoking the pipeline on-demand or from a trigger. It also includes custom-state passing and looping containers, that is, For-each iterators.</a:t>
            </a:r>
          </a:p>
          <a:p>
            <a:endParaRPr lang="en-US" sz="900" b="1" i="0" u="none" strike="noStrike" kern="1200" dirty="0">
              <a:solidFill>
                <a:schemeClr val="tx1"/>
              </a:solidFill>
              <a:effectLst/>
              <a:latin typeface="Segoe UI" panose="020B0502040204020203" pitchFamily="34" charset="0"/>
              <a:ea typeface="+mn-ea"/>
              <a:cs typeface="+mn-cs"/>
            </a:endParaRPr>
          </a:p>
          <a:p>
            <a:r>
              <a:rPr lang="en-US" sz="900" b="1" i="0" u="none" strike="noStrike" kern="1200" dirty="0">
                <a:solidFill>
                  <a:schemeClr val="tx1"/>
                </a:solidFill>
                <a:effectLst/>
                <a:latin typeface="Segoe UI" panose="020B0502040204020203" pitchFamily="34" charset="0"/>
                <a:ea typeface="+mn-ea"/>
                <a:cs typeface="+mn-cs"/>
              </a:rPr>
              <a:t>Variables</a:t>
            </a:r>
          </a:p>
          <a:p>
            <a:r>
              <a:rPr lang="en-US" sz="900" b="0" i="0" u="none" strike="noStrike" kern="1200" dirty="0">
                <a:solidFill>
                  <a:schemeClr val="tx1"/>
                </a:solidFill>
                <a:effectLst/>
                <a:latin typeface="Segoe UI" panose="020B0502040204020203" pitchFamily="34" charset="0"/>
                <a:ea typeface="+mn-ea"/>
                <a:cs typeface="+mn-cs"/>
              </a:rPr>
              <a:t>Variables can be used inside of pipelines to store temporary values and can also be used in conjunction with parameters to enable passing values between pipelines, data flows, and other activities.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PRESENTER NOTES AND GUIDANCE</a:t>
            </a:r>
          </a:p>
          <a:p>
            <a:endParaRPr lang="en-US" sz="1000" b="1" dirty="0"/>
          </a:p>
          <a:p>
            <a:r>
              <a:rPr lang="en-US" sz="1000" b="0" dirty="0"/>
              <a:t>This information is used to serve as a reminder of information you will need to know to present this slide</a:t>
            </a:r>
          </a:p>
          <a:p>
            <a:endParaRPr lang="en-US" sz="1000" b="0" dirty="0"/>
          </a:p>
          <a:p>
            <a:r>
              <a:rPr lang="en-US" sz="1000" b="0" dirty="0"/>
              <a:t>Refresh yourself with an overview of Azure Data Factory with the following link:</a:t>
            </a:r>
          </a:p>
          <a:p>
            <a:endParaRPr lang="en-US" sz="1000" b="0" dirty="0"/>
          </a:p>
          <a:p>
            <a:r>
              <a:rPr lang="en-US" sz="1000" b="0" dirty="0"/>
              <a:t>https://docs.microsoft.com/en-us/azure/data-factory/introduction#top-level-concepts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183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HIDDEN SLIDE</a:t>
            </a:r>
          </a:p>
          <a:p>
            <a:endParaRPr lang="en-US" sz="800" dirty="0"/>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PRESENTER NOTES AND GUIDANCE</a:t>
            </a:r>
          </a:p>
          <a:p>
            <a:endParaRPr lang="en-US" sz="800" b="1" dirty="0"/>
          </a:p>
          <a:p>
            <a:r>
              <a:rPr lang="en-US" sz="800" b="0" dirty="0"/>
              <a:t>This information is used to serve as a reminder of information you will need to know to present this slide</a:t>
            </a:r>
          </a:p>
          <a:p>
            <a:endParaRPr lang="en-US" sz="800" b="0" dirty="0"/>
          </a:p>
          <a:p>
            <a:r>
              <a:rPr lang="en-US" sz="800" b="0" dirty="0"/>
              <a:t>Refresh yourself with an overview of Azure Data Factory with the following link:</a:t>
            </a:r>
          </a:p>
          <a:p>
            <a:endParaRPr lang="en-US" sz="800" b="0" dirty="0"/>
          </a:p>
          <a:p>
            <a:r>
              <a:rPr lang="en-US" sz="800" b="0" dirty="0"/>
              <a:t>https://docs.microsoft.com/en-us/azure/data-factory/concepts-linked-services</a:t>
            </a:r>
            <a:endParaRPr lang="en-US" sz="800"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3/10/2020 8:30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578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As we described the components of Azure Data Factory, let’s have a closer look on how to perform data transformations with the ADF Mapping Data Flow</a:t>
            </a:r>
          </a:p>
          <a:p>
            <a:endParaRPr lang="en-US" sz="800" b="1"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3/10/2020 8:30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39291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emf"/><Relationship Id="rId1" Type="http://schemas.openxmlformats.org/officeDocument/2006/relationships/slideMaster" Target="../slideMasters/slideMaster5.xml"/><Relationship Id="rId4" Type="http://schemas.openxmlformats.org/officeDocument/2006/relationships/image" Target="../media/image2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29.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887656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40427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8022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7239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8195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821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9095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18236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89406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001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001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205990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1768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397632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400779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2817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3834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9284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9531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201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38693203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14252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0467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5127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22374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28336639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020630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88775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08853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810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8910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79845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08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130926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58309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64149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81584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98973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646805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353624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722642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474490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4229721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3067550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460684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5581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619873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45264973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5258328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55009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31735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2013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4833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5918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400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026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75152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421512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0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1989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44775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9123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72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5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237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8829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898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43773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8154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8904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dirty="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7471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7622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0184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32673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6664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70535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9472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3172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1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807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206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883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32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759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667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094177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6016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74413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7185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18862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2308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7788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7460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803576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06865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523764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483832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96950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030982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3429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4247664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246562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3991360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48486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340320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07275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378682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906859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158671424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681880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895655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5836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77487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1246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824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2201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00544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657533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95744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dirty="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44586020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4433183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426220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13157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3830127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3568627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361116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035796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172727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551802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1512430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0862363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46678105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1546335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81703088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9617267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7505327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40342748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3772851620"/>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spTree>
    <p:extLst>
      <p:ext uri="{BB962C8B-B14F-4D97-AF65-F5344CB8AC3E}">
        <p14:creationId xmlns:p14="http://schemas.microsoft.com/office/powerpoint/2010/main" val="2828521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607875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578248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8404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1586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16095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1242071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a:t>Click to edit Master title style</a:t>
            </a:r>
          </a:p>
        </p:txBody>
      </p:sp>
    </p:spTree>
    <p:extLst>
      <p:ext uri="{BB962C8B-B14F-4D97-AF65-F5344CB8AC3E}">
        <p14:creationId xmlns:p14="http://schemas.microsoft.com/office/powerpoint/2010/main" val="37162814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50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49153688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858637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38821727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2318061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2283206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a:t>CLICK TO EDIT MASTER TITLE STYLE</a:t>
            </a:r>
          </a:p>
        </p:txBody>
      </p:sp>
    </p:spTree>
    <p:extLst>
      <p:ext uri="{BB962C8B-B14F-4D97-AF65-F5344CB8AC3E}">
        <p14:creationId xmlns:p14="http://schemas.microsoft.com/office/powerpoint/2010/main" val="358422935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20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D9EBD347-2E5F-4FEE-B83B-C065E98D712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28068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890443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43847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54262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1267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57758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520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2204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226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03803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835710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92175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44281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24125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32434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079158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284044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59448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1202152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6" name="MS logo gray - EMF" descr="Microsoft logo, gray text version">
            <a:extLst>
              <a:ext uri="{FF2B5EF4-FFF2-40B4-BE49-F238E27FC236}">
                <a16:creationId xmlns:a16="http://schemas.microsoft.com/office/drawing/2014/main" id="{922F4DD6-AAFD-824B-805D-BC03A90C701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6792475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1505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479971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1296231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7569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50158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79201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862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9184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305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242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28615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1493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68200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image" Target="../media/image9.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image" Target="../media/image10.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theme" Target="../theme/theme4.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image" Target="../media/image25.emf"/><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6.xml"/><Relationship Id="rId1"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34"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theme" Target="../theme/theme7.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theme" Target="../theme/theme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image" Target="../media/image1.emf"/><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theme" Target="../theme/theme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240" r:id="rId13"/>
    <p:sldLayoutId id="2147484844" r:id="rId14"/>
    <p:sldLayoutId id="2147484845" r:id="rId15"/>
    <p:sldLayoutId id="2147484846" r:id="rId16"/>
    <p:sldLayoutId id="2147484847" r:id="rId17"/>
    <p:sldLayoutId id="2147484474" r:id="rId18"/>
    <p:sldLayoutId id="2147484603"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263" r:id="rId31"/>
    <p:sldLayoutId id="2147485091" r:id="rId32"/>
    <p:sldLayoutId id="214748509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aka.ms/DATA30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MSIgnite</a:t>
            </a:r>
            <a:endParaRPr lang="en-US" dirty="0">
              <a:solidFill>
                <a:schemeClr val="bg1"/>
              </a:solidFill>
            </a:endParaRPr>
          </a:p>
        </p:txBody>
      </p:sp>
    </p:spTree>
    <p:extLst>
      <p:ext uri="{BB962C8B-B14F-4D97-AF65-F5344CB8AC3E}">
        <p14:creationId xmlns:p14="http://schemas.microsoft.com/office/powerpoint/2010/main" val="2524023229"/>
      </p:ext>
    </p:extLst>
  </p:cSld>
  <p:clrMap bg1="lt1" tx1="dk1" bg2="lt2" tx2="dk2" accent1="accent1" accent2="accent2" accent3="accent3" accent4="accent4" accent5="accent5" accent6="accent6" hlink="hlink" folHlink="folHlink"/>
  <p:sldLayoutIdLst>
    <p:sldLayoutId id="214748486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
        <p:nvSpPr>
          <p:cNvPr id="6" name="Text Placeholder 4">
            <a:extLst>
              <a:ext uri="{FF2B5EF4-FFF2-40B4-BE49-F238E27FC236}">
                <a16:creationId xmlns:a16="http://schemas.microsoft.com/office/drawing/2014/main" id="{CA5854B4-2F26-C746-ABC3-0345F17C4057}"/>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aka.ms/DATA30</a:t>
            </a:r>
          </a:p>
        </p:txBody>
      </p:sp>
      <p:sp>
        <p:nvSpPr>
          <p:cNvPr id="7" name="Text Placeholder 4">
            <a:extLst>
              <a:ext uri="{FF2B5EF4-FFF2-40B4-BE49-F238E27FC236}">
                <a16:creationId xmlns:a16="http://schemas.microsoft.com/office/drawing/2014/main" id="{6AE7AA7C-AF61-5B49-8D5E-4DBF36231860}"/>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2013079807"/>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887" r:id="rId21"/>
    <p:sldLayoutId id="2147484888" r:id="rId22"/>
    <p:sldLayoutId id="2147484889" r:id="rId23"/>
    <p:sldLayoutId id="2147484890" r:id="rId24"/>
    <p:sldLayoutId id="2147484891" r:id="rId25"/>
    <p:sldLayoutId id="2147484892" r:id="rId26"/>
    <p:sldLayoutId id="2147484893" r:id="rId27"/>
    <p:sldLayoutId id="2147484894" r:id="rId28"/>
    <p:sldLayoutId id="2147484895" r:id="rId29"/>
    <p:sldLayoutId id="2147484896" r:id="rId30"/>
    <p:sldLayoutId id="2147484897" r:id="rId31"/>
    <p:sldLayoutId id="2147484898" r:id="rId3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0ACA90D2-35C8-4B44-A7C4-D1B4BCD056E7}"/>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aka.ms/DATA30</a:t>
            </a:r>
          </a:p>
        </p:txBody>
      </p:sp>
      <p:sp>
        <p:nvSpPr>
          <p:cNvPr id="50" name="Text Placeholder 4">
            <a:extLst>
              <a:ext uri="{FF2B5EF4-FFF2-40B4-BE49-F238E27FC236}">
                <a16:creationId xmlns:a16="http://schemas.microsoft.com/office/drawing/2014/main" id="{49C71551-80CA-0741-94A3-3D0C549CA756}"/>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a:t>
            </a:r>
            <a:endParaRPr lang="en-US" dirty="0"/>
          </a:p>
        </p:txBody>
      </p:sp>
    </p:spTree>
    <p:extLst>
      <p:ext uri="{BB962C8B-B14F-4D97-AF65-F5344CB8AC3E}">
        <p14:creationId xmlns:p14="http://schemas.microsoft.com/office/powerpoint/2010/main" val="2005763800"/>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 id="2147484910" r:id="rId11"/>
    <p:sldLayoutId id="2147484911" r:id="rId12"/>
    <p:sldLayoutId id="2147484912" r:id="rId13"/>
    <p:sldLayoutId id="2147484913" r:id="rId14"/>
    <p:sldLayoutId id="2147484914" r:id="rId15"/>
    <p:sldLayoutId id="2147484915" r:id="rId16"/>
    <p:sldLayoutId id="2147484916" r:id="rId17"/>
    <p:sldLayoutId id="2147484917" r:id="rId18"/>
    <p:sldLayoutId id="2147484918" r:id="rId19"/>
    <p:sldLayoutId id="2147484919" r:id="rId20"/>
    <p:sldLayoutId id="2147484920" r:id="rId21"/>
    <p:sldLayoutId id="2147484921" r:id="rId22"/>
    <p:sldLayoutId id="2147484922" r:id="rId23"/>
    <p:sldLayoutId id="2147484923" r:id="rId24"/>
    <p:sldLayoutId id="2147484924" r:id="rId25"/>
    <p:sldLayoutId id="2147484925" r:id="rId26"/>
    <p:sldLayoutId id="2147484926" r:id="rId27"/>
    <p:sldLayoutId id="2147484927" r:id="rId28"/>
    <p:sldLayoutId id="2147484928" r:id="rId29"/>
    <p:sldLayoutId id="2147484929" r:id="rId30"/>
    <p:sldLayoutId id="2147484930" r:id="rId31"/>
    <p:sldLayoutId id="2147484931" r:id="rId32"/>
    <p:sldLayoutId id="214748493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4">
            <a:extLst>
              <a:ext uri="{FF2B5EF4-FFF2-40B4-BE49-F238E27FC236}">
                <a16:creationId xmlns:a16="http://schemas.microsoft.com/office/drawing/2014/main" id="{A9238B4D-6C7A-BD4F-AAEA-5AA5013D23A7}"/>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aka.ms/DATA10</a:t>
            </a:r>
          </a:p>
        </p:txBody>
      </p:sp>
      <p:sp>
        <p:nvSpPr>
          <p:cNvPr id="50" name="Text Placeholder 4">
            <a:extLst>
              <a:ext uri="{FF2B5EF4-FFF2-40B4-BE49-F238E27FC236}">
                <a16:creationId xmlns:a16="http://schemas.microsoft.com/office/drawing/2014/main" id="{191F4293-D509-594C-B155-3AD398442A5F}"/>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#MSIgniteTheTour</a:t>
            </a:r>
          </a:p>
        </p:txBody>
      </p:sp>
    </p:spTree>
    <p:extLst>
      <p:ext uri="{BB962C8B-B14F-4D97-AF65-F5344CB8AC3E}">
        <p14:creationId xmlns:p14="http://schemas.microsoft.com/office/powerpoint/2010/main" val="1115884544"/>
      </p:ext>
    </p:extLst>
  </p:cSld>
  <p:clrMap bg1="lt1" tx1="dk1" bg2="lt2" tx2="dk2" accent1="accent1" accent2="accent2" accent3="accent3" accent4="accent4" accent5="accent5" accent6="accent6" hlink="hlink" folHlink="folHlink"/>
  <p:sldLayoutIdLst>
    <p:sldLayoutId id="2147484934" r:id="rId1"/>
    <p:sldLayoutId id="2147484935" r:id="rId2"/>
    <p:sldLayoutId id="2147484936" r:id="rId3"/>
    <p:sldLayoutId id="2147484937" r:id="rId4"/>
    <p:sldLayoutId id="2147484938" r:id="rId5"/>
    <p:sldLayoutId id="2147484939" r:id="rId6"/>
    <p:sldLayoutId id="2147484940" r:id="rId7"/>
    <p:sldLayoutId id="2147484941" r:id="rId8"/>
    <p:sldLayoutId id="2147484942" r:id="rId9"/>
    <p:sldLayoutId id="2147484943" r:id="rId10"/>
    <p:sldLayoutId id="2147484944" r:id="rId11"/>
    <p:sldLayoutId id="2147484945" r:id="rId12"/>
    <p:sldLayoutId id="2147484946" r:id="rId13"/>
    <p:sldLayoutId id="2147484947" r:id="rId14"/>
    <p:sldLayoutId id="2147484948" r:id="rId15"/>
    <p:sldLayoutId id="2147484949" r:id="rId16"/>
    <p:sldLayoutId id="2147484950" r:id="rId17"/>
    <p:sldLayoutId id="2147484951" r:id="rId18"/>
    <p:sldLayoutId id="2147484952" r:id="rId19"/>
    <p:sldLayoutId id="2147484953" r:id="rId20"/>
    <p:sldLayoutId id="2147484954" r:id="rId21"/>
    <p:sldLayoutId id="2147484955" r:id="rId22"/>
    <p:sldLayoutId id="2147484956" r:id="rId23"/>
    <p:sldLayoutId id="2147484957" r:id="rId24"/>
    <p:sldLayoutId id="2147484959" r:id="rId25"/>
    <p:sldLayoutId id="2147484960"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5B9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aka.ms/DATA30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solidFill>
                  <a:schemeClr val="bg1"/>
                </a:solidFill>
              </a:rPr>
              <a:t>#</a:t>
            </a:r>
            <a:r>
              <a:rPr lang="en-US" dirty="0" err="1">
                <a:solidFill>
                  <a:schemeClr val="bg1"/>
                </a:solidFill>
              </a:rPr>
              <a:t>MSIgniteTheTour</a:t>
            </a:r>
            <a:endParaRPr lang="en-US" dirty="0">
              <a:solidFill>
                <a:schemeClr val="bg1"/>
              </a:solidFill>
            </a:endParaRPr>
          </a:p>
        </p:txBody>
      </p:sp>
    </p:spTree>
    <p:extLst>
      <p:ext uri="{BB962C8B-B14F-4D97-AF65-F5344CB8AC3E}">
        <p14:creationId xmlns:p14="http://schemas.microsoft.com/office/powerpoint/2010/main" val="2751026163"/>
      </p:ext>
    </p:extLst>
  </p:cSld>
  <p:clrMap bg1="lt1" tx1="dk1" bg2="lt2" tx2="dk2" accent1="accent1" accent2="accent2" accent3="accent3" accent4="accent4" accent5="accent5" accent6="accent6" hlink="hlink" folHlink="folHlink"/>
  <p:sldLayoutIdLst>
    <p:sldLayoutId id="214748496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dirty="0"/>
              <a:t>#</a:t>
            </a:r>
            <a:r>
              <a:rPr lang="en-US" dirty="0" err="1"/>
              <a:t>MSIgniteTheTour</a:t>
            </a:r>
            <a:endParaRPr lang="en-US" dirty="0"/>
          </a:p>
        </p:txBody>
      </p:sp>
    </p:spTree>
    <p:extLst>
      <p:ext uri="{BB962C8B-B14F-4D97-AF65-F5344CB8AC3E}">
        <p14:creationId xmlns:p14="http://schemas.microsoft.com/office/powerpoint/2010/main" val="564309613"/>
      </p:ext>
    </p:extLst>
  </p:cSld>
  <p:clrMap bg1="lt1" tx1="dk1" bg2="lt2" tx2="dk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 id="2147484968" r:id="rId5"/>
    <p:sldLayoutId id="2147484969" r:id="rId6"/>
    <p:sldLayoutId id="2147484970" r:id="rId7"/>
    <p:sldLayoutId id="2147484971" r:id="rId8"/>
    <p:sldLayoutId id="2147484972" r:id="rId9"/>
    <p:sldLayoutId id="2147484973" r:id="rId10"/>
    <p:sldLayoutId id="2147484974" r:id="rId11"/>
    <p:sldLayoutId id="2147484975" r:id="rId12"/>
    <p:sldLayoutId id="2147484976" r:id="rId13"/>
    <p:sldLayoutId id="2147484977" r:id="rId14"/>
    <p:sldLayoutId id="2147484978" r:id="rId15"/>
    <p:sldLayoutId id="2147484979" r:id="rId16"/>
    <p:sldLayoutId id="2147484980" r:id="rId17"/>
    <p:sldLayoutId id="2147484981" r:id="rId18"/>
    <p:sldLayoutId id="2147484982" r:id="rId19"/>
    <p:sldLayoutId id="2147484983" r:id="rId20"/>
    <p:sldLayoutId id="2147484984" r:id="rId21"/>
    <p:sldLayoutId id="2147484985" r:id="rId22"/>
    <p:sldLayoutId id="2147484986" r:id="rId23"/>
    <p:sldLayoutId id="2147484987" r:id="rId24"/>
    <p:sldLayoutId id="2147484988" r:id="rId25"/>
    <p:sldLayoutId id="2147484989" r:id="rId26"/>
    <p:sldLayoutId id="2147484990" r:id="rId27"/>
    <p:sldLayoutId id="2147484991" r:id="rId28"/>
    <p:sldLayoutId id="2147484992" r:id="rId29"/>
    <p:sldLayoutId id="2147484993" r:id="rId30"/>
    <p:sldLayoutId id="2147484994" r:id="rId31"/>
    <p:sldLayoutId id="214748499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1543412"/>
      </p:ext>
    </p:extLst>
  </p:cSld>
  <p:clrMap bg1="dk1" tx1="lt1" bg2="dk2" tx2="lt2" accent1="accent1" accent2="accent2" accent3="accent3" accent4="accent4" accent5="accent5" accent6="accent6" hlink="hlink" folHlink="folHlink"/>
  <p:sldLayoutIdLst>
    <p:sldLayoutId id="2147485063" r:id="rId1"/>
    <p:sldLayoutId id="2147485064" r:id="rId2"/>
    <p:sldLayoutId id="2147485065" r:id="rId3"/>
    <p:sldLayoutId id="2147485066" r:id="rId4"/>
    <p:sldLayoutId id="2147485067" r:id="rId5"/>
    <p:sldLayoutId id="2147485068" r:id="rId6"/>
    <p:sldLayoutId id="2147485069" r:id="rId7"/>
    <p:sldLayoutId id="2147485070" r:id="rId8"/>
    <p:sldLayoutId id="2147485071" r:id="rId9"/>
    <p:sldLayoutId id="2147485072" r:id="rId10"/>
    <p:sldLayoutId id="2147485073" r:id="rId11"/>
    <p:sldLayoutId id="2147485074" r:id="rId12"/>
    <p:sldLayoutId id="2147485075" r:id="rId13"/>
    <p:sldLayoutId id="2147485076" r:id="rId14"/>
    <p:sldLayoutId id="2147485077" r:id="rId15"/>
    <p:sldLayoutId id="2147485078" r:id="rId16"/>
    <p:sldLayoutId id="2147485079" r:id="rId17"/>
    <p:sldLayoutId id="2147485080" r:id="rId18"/>
    <p:sldLayoutId id="2147485081" r:id="rId19"/>
    <p:sldLayoutId id="2147485082" r:id="rId20"/>
    <p:sldLayoutId id="2147485083" r:id="rId21"/>
    <p:sldLayoutId id="2147485084" r:id="rId22"/>
    <p:sldLayoutId id="2147485085" r:id="rId23"/>
    <p:sldLayoutId id="2147485086" r:id="rId24"/>
    <p:sldLayoutId id="2147485087" r:id="rId25"/>
    <p:sldLayoutId id="2147485088" r:id="rId26"/>
    <p:sldLayoutId id="2147485089" r:id="rId27"/>
    <p:sldLayoutId id="21474850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aka.ms/DATA30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2645523333"/>
      </p:ext>
    </p:extLst>
  </p:cSld>
  <p:clrMap bg1="lt1" tx1="dk1" bg2="lt2" tx2="dk2" accent1="accent1" accent2="accent2" accent3="accent3" accent4="accent4" accent5="accent5" accent6="accent6" hlink="hlink" folHlink="folHlink"/>
  <p:sldLayoutIdLst>
    <p:sldLayoutId id="2147485094" r:id="rId1"/>
    <p:sldLayoutId id="2147485095" r:id="rId2"/>
    <p:sldLayoutId id="2147485096" r:id="rId3"/>
    <p:sldLayoutId id="2147485097" r:id="rId4"/>
    <p:sldLayoutId id="2147485098" r:id="rId5"/>
    <p:sldLayoutId id="2147485099" r:id="rId6"/>
    <p:sldLayoutId id="2147485100" r:id="rId7"/>
    <p:sldLayoutId id="2147485101" r:id="rId8"/>
    <p:sldLayoutId id="2147485102" r:id="rId9"/>
    <p:sldLayoutId id="2147485103" r:id="rId10"/>
    <p:sldLayoutId id="2147485104" r:id="rId11"/>
    <p:sldLayoutId id="2147485105" r:id="rId12"/>
    <p:sldLayoutId id="2147485106" r:id="rId13"/>
    <p:sldLayoutId id="2147485107" r:id="rId14"/>
    <p:sldLayoutId id="2147485108" r:id="rId15"/>
    <p:sldLayoutId id="2147485109" r:id="rId16"/>
    <p:sldLayoutId id="2147485110" r:id="rId17"/>
    <p:sldLayoutId id="2147485111" r:id="rId18"/>
    <p:sldLayoutId id="2147485112" r:id="rId19"/>
    <p:sldLayoutId id="2147485113" r:id="rId20"/>
    <p:sldLayoutId id="2147485114" r:id="rId21"/>
    <p:sldLayoutId id="2147485115" r:id="rId22"/>
    <p:sldLayoutId id="2147485116" r:id="rId23"/>
    <p:sldLayoutId id="2147485117" r:id="rId24"/>
    <p:sldLayoutId id="2147485118" r:id="rId25"/>
    <p:sldLayoutId id="2147485119" r:id="rId26"/>
    <p:sldLayoutId id="2147485120" r:id="rId27"/>
    <p:sldLayoutId id="2147485121" r:id="rId28"/>
    <p:sldLayoutId id="2147485122" r:id="rId29"/>
    <p:sldLayoutId id="2147485123" r:id="rId30"/>
    <p:sldLayoutId id="2147485124" r:id="rId31"/>
    <p:sldLayoutId id="21474851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4.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2.xml"/><Relationship Id="rId1" Type="http://schemas.openxmlformats.org/officeDocument/2006/relationships/tags" Target="../tags/tag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8.xml"/><Relationship Id="rId1" Type="http://schemas.openxmlformats.org/officeDocument/2006/relationships/tags" Target="../tags/tag3.xml"/><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png"/><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995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A box that highlights the part of the Modern Data Warehouse Architecture that handles the transformation and enrichment of data">
            <a:extLst>
              <a:ext uri="{FF2B5EF4-FFF2-40B4-BE49-F238E27FC236}">
                <a16:creationId xmlns:a16="http://schemas.microsoft.com/office/drawing/2014/main" id="{728CE2F6-80A2-406A-92C9-165AA6F03604}"/>
              </a:ext>
            </a:extLst>
          </p:cNvPr>
          <p:cNvGrpSpPr/>
          <p:nvPr/>
        </p:nvGrpSpPr>
        <p:grpSpPr>
          <a:xfrm>
            <a:off x="5152687" y="2724835"/>
            <a:ext cx="5184743" cy="3774622"/>
            <a:chOff x="5152687" y="2724835"/>
            <a:chExt cx="5184743" cy="3774622"/>
          </a:xfrm>
        </p:grpSpPr>
        <p:sp>
          <p:nvSpPr>
            <p:cNvPr id="2" name="Rectangle: Rounded Corners 1">
              <a:extLst>
                <a:ext uri="{FF2B5EF4-FFF2-40B4-BE49-F238E27FC236}">
                  <a16:creationId xmlns:a16="http://schemas.microsoft.com/office/drawing/2014/main" id="{529DD0DF-36B6-4978-A306-8F0360D74E36}"/>
                </a:ext>
              </a:extLst>
            </p:cNvPr>
            <p:cNvSpPr/>
            <p:nvPr/>
          </p:nvSpPr>
          <p:spPr bwMode="auto">
            <a:xfrm>
              <a:off x="5152687" y="2724835"/>
              <a:ext cx="5184743" cy="3745329"/>
            </a:xfrm>
            <a:prstGeom prst="roundRect">
              <a:avLst/>
            </a:prstGeom>
            <a:noFill/>
            <a:ln w="762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18084B7C-E10D-48EB-BBD8-14F29E08AFDA}"/>
                </a:ext>
              </a:extLst>
            </p:cNvPr>
            <p:cNvGrpSpPr/>
            <p:nvPr/>
          </p:nvGrpSpPr>
          <p:grpSpPr>
            <a:xfrm>
              <a:off x="6950284" y="5315715"/>
              <a:ext cx="2050414" cy="1183742"/>
              <a:chOff x="2789761" y="1626900"/>
              <a:chExt cx="2050414" cy="1183742"/>
            </a:xfrm>
          </p:grpSpPr>
          <p:sp>
            <p:nvSpPr>
              <p:cNvPr id="128" name="Chevron 4">
                <a:extLst>
                  <a:ext uri="{FF2B5EF4-FFF2-40B4-BE49-F238E27FC236}">
                    <a16:creationId xmlns:a16="http://schemas.microsoft.com/office/drawing/2014/main" id="{2FE92FEE-42AB-4B21-AE0E-4B5695380665}"/>
                  </a:ext>
                </a:extLst>
              </p:cNvPr>
              <p:cNvSpPr/>
              <p:nvPr/>
            </p:nvSpPr>
            <p:spPr bwMode="auto">
              <a:xfrm>
                <a:off x="2789761" y="1626900"/>
                <a:ext cx="2050414" cy="1183742"/>
              </a:xfrm>
              <a:prstGeom prst="chevron">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A7033340-0BB3-4577-9B5C-248773B6602D}"/>
                  </a:ext>
                </a:extLst>
              </p:cNvPr>
              <p:cNvSpPr/>
              <p:nvPr/>
            </p:nvSpPr>
            <p:spPr>
              <a:xfrm>
                <a:off x="3112134" y="1815935"/>
                <a:ext cx="1491589" cy="818686"/>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Transform</a:t>
                </a:r>
              </a:p>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&amp; Enrich</a:t>
                </a:r>
              </a:p>
            </p:txBody>
          </p:sp>
        </p:grpSp>
      </p:grpSp>
      <p:grpSp>
        <p:nvGrpSpPr>
          <p:cNvPr id="7" name="Group 6" descr="A solution architecture diagram of a Modern Data Warehouse">
            <a:extLst>
              <a:ext uri="{FF2B5EF4-FFF2-40B4-BE49-F238E27FC236}">
                <a16:creationId xmlns:a16="http://schemas.microsoft.com/office/drawing/2014/main" id="{541A4D05-1BF3-45A8-A77E-EA3A9FF26AFE}"/>
              </a:ext>
            </a:extLst>
          </p:cNvPr>
          <p:cNvGrpSpPr/>
          <p:nvPr/>
        </p:nvGrpSpPr>
        <p:grpSpPr>
          <a:xfrm>
            <a:off x="272553" y="1310865"/>
            <a:ext cx="11470141" cy="4929803"/>
            <a:chOff x="272553" y="1310865"/>
            <a:chExt cx="11470141" cy="4929803"/>
          </a:xfrm>
        </p:grpSpPr>
        <p:sp>
          <p:nvSpPr>
            <p:cNvPr id="657" name="Rectangle: Rounded Corners 497">
              <a:extLst>
                <a:ext uri="{FF2B5EF4-FFF2-40B4-BE49-F238E27FC236}">
                  <a16:creationId xmlns:a16="http://schemas.microsoft.com/office/drawing/2014/main" id="{51A0D7B8-E0F1-4804-A0AF-74736929EA35}"/>
                </a:ext>
                <a:ext uri="{C183D7F6-B498-43B3-948B-1728B52AA6E4}">
                  <adec:decorative xmlns:adec="http://schemas.microsoft.com/office/drawing/2017/decorative" val="1"/>
                </a:ext>
              </a:extLst>
            </p:cNvPr>
            <p:cNvSpPr/>
            <p:nvPr/>
          </p:nvSpPr>
          <p:spPr bwMode="auto">
            <a:xfrm>
              <a:off x="6098618" y="3155358"/>
              <a:ext cx="1038914" cy="1140154"/>
            </a:xfrm>
            <a:prstGeom prst="roundRect">
              <a:avLst>
                <a:gd name="adj" fmla="val 8413"/>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2" name="Rectangle: Rounded Corners 528">
              <a:extLst>
                <a:ext uri="{FF2B5EF4-FFF2-40B4-BE49-F238E27FC236}">
                  <a16:creationId xmlns:a16="http://schemas.microsoft.com/office/drawing/2014/main" id="{CDF4FE5F-27EF-46CC-BDDF-53178D374EDE}"/>
                </a:ext>
                <a:ext uri="{C183D7F6-B498-43B3-948B-1728B52AA6E4}">
                  <adec:decorative xmlns:adec="http://schemas.microsoft.com/office/drawing/2017/decorative" val="1"/>
                </a:ext>
              </a:extLst>
            </p:cNvPr>
            <p:cNvSpPr/>
            <p:nvPr/>
          </p:nvSpPr>
          <p:spPr bwMode="auto">
            <a:xfrm>
              <a:off x="2977984" y="3195665"/>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23" name="TextBox 722">
              <a:extLst>
                <a:ext uri="{FF2B5EF4-FFF2-40B4-BE49-F238E27FC236}">
                  <a16:creationId xmlns:a16="http://schemas.microsoft.com/office/drawing/2014/main" id="{96B76400-CC6D-41A0-89A8-1F7AA6077986}"/>
                </a:ext>
              </a:extLst>
            </p:cNvPr>
            <p:cNvSpPr txBox="1"/>
            <p:nvPr/>
          </p:nvSpPr>
          <p:spPr>
            <a:xfrm>
              <a:off x="3043810" y="2938145"/>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ingestion</a:t>
              </a:r>
            </a:p>
          </p:txBody>
        </p:sp>
        <p:sp>
          <p:nvSpPr>
            <p:cNvPr id="173" name="Rectangle 172">
              <a:extLst>
                <a:ext uri="{FF2B5EF4-FFF2-40B4-BE49-F238E27FC236}">
                  <a16:creationId xmlns:a16="http://schemas.microsoft.com/office/drawing/2014/main" id="{F815E56E-83A2-4DDA-8B20-800B4C649FBD}"/>
                </a:ext>
              </a:extLst>
            </p:cNvPr>
            <p:cNvSpPr/>
            <p:nvPr/>
          </p:nvSpPr>
          <p:spPr>
            <a:xfrm>
              <a:off x="4117697" y="3204228"/>
              <a:ext cx="1020687"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flat files</a:t>
              </a:r>
            </a:p>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into data lake on a schedule</a:t>
              </a:r>
            </a:p>
          </p:txBody>
        </p:sp>
        <p:sp>
          <p:nvSpPr>
            <p:cNvPr id="73" name="TextBox 72">
              <a:extLst>
                <a:ext uri="{FF2B5EF4-FFF2-40B4-BE49-F238E27FC236}">
                  <a16:creationId xmlns:a16="http://schemas.microsoft.com/office/drawing/2014/main" id="{38F72D59-90D1-40AB-968E-9C182454D162}"/>
                </a:ext>
              </a:extLst>
            </p:cNvPr>
            <p:cNvSpPr txBox="1"/>
            <p:nvPr/>
          </p:nvSpPr>
          <p:spPr>
            <a:xfrm>
              <a:off x="6228098" y="2912449"/>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storage</a:t>
              </a:r>
            </a:p>
          </p:txBody>
        </p:sp>
        <p:sp>
          <p:nvSpPr>
            <p:cNvPr id="74" name="TextBox 73">
              <a:extLst>
                <a:ext uri="{FF2B5EF4-FFF2-40B4-BE49-F238E27FC236}">
                  <a16:creationId xmlns:a16="http://schemas.microsoft.com/office/drawing/2014/main" id="{C4A319EB-C638-4C13-9B03-F1E9568604B1}"/>
                </a:ext>
              </a:extLst>
            </p:cNvPr>
            <p:cNvSpPr txBox="1"/>
            <p:nvPr/>
          </p:nvSpPr>
          <p:spPr>
            <a:xfrm>
              <a:off x="3065628" y="6116018"/>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 Transactional storage</a:t>
              </a:r>
            </a:p>
          </p:txBody>
        </p:sp>
        <p:sp>
          <p:nvSpPr>
            <p:cNvPr id="75" name="Rectangle: Rounded Corners 524">
              <a:extLst>
                <a:ext uri="{FF2B5EF4-FFF2-40B4-BE49-F238E27FC236}">
                  <a16:creationId xmlns:a16="http://schemas.microsoft.com/office/drawing/2014/main" id="{9B4B238D-69E7-4BE3-8535-880F58834781}"/>
                </a:ext>
              </a:extLst>
            </p:cNvPr>
            <p:cNvSpPr/>
            <p:nvPr/>
          </p:nvSpPr>
          <p:spPr bwMode="auto">
            <a:xfrm>
              <a:off x="2591472" y="5004823"/>
              <a:ext cx="1740908" cy="995646"/>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77" name="Straight Arrow Connector 76">
              <a:extLst>
                <a:ext uri="{FF2B5EF4-FFF2-40B4-BE49-F238E27FC236}">
                  <a16:creationId xmlns:a16="http://schemas.microsoft.com/office/drawing/2014/main" id="{EB67114C-D97A-4AC1-8955-5F6BFDF1FDF3}"/>
                </a:ext>
              </a:extLst>
            </p:cNvPr>
            <p:cNvCxnSpPr>
              <a:cxnSpLocks/>
            </p:cNvCxnSpPr>
            <p:nvPr/>
          </p:nvCxnSpPr>
          <p:spPr>
            <a:xfrm>
              <a:off x="1614369" y="5515579"/>
              <a:ext cx="972077" cy="0"/>
            </a:xfrm>
            <a:prstGeom prst="straightConnector1">
              <a:avLst/>
            </a:prstGeom>
            <a:noFill/>
            <a:ln w="19050" cap="flat" cmpd="sng" algn="ctr">
              <a:solidFill>
                <a:schemeClr val="tx1"/>
              </a:solidFill>
              <a:prstDash val="sysDot"/>
              <a:headEnd type="none"/>
              <a:tailEnd type="arrow" w="lg" len="med"/>
            </a:ln>
            <a:effectLst/>
          </p:spPr>
        </p:cxnSp>
        <p:sp>
          <p:nvSpPr>
            <p:cNvPr id="82" name="Rectangle 81">
              <a:extLst>
                <a:ext uri="{FF2B5EF4-FFF2-40B4-BE49-F238E27FC236}">
                  <a16:creationId xmlns:a16="http://schemas.microsoft.com/office/drawing/2014/main" id="{E04322E9-C07A-4537-8617-8BF0D8E2C51A}"/>
                </a:ext>
              </a:extLst>
            </p:cNvPr>
            <p:cNvSpPr/>
            <p:nvPr/>
          </p:nvSpPr>
          <p:spPr>
            <a:xfrm>
              <a:off x="1462123" y="5544945"/>
              <a:ext cx="1045319" cy="6463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 manage their transactional data directly</a:t>
              </a:r>
            </a:p>
          </p:txBody>
        </p:sp>
        <p:cxnSp>
          <p:nvCxnSpPr>
            <p:cNvPr id="83" name="Connector: Elbow 544">
              <a:extLst>
                <a:ext uri="{FF2B5EF4-FFF2-40B4-BE49-F238E27FC236}">
                  <a16:creationId xmlns:a16="http://schemas.microsoft.com/office/drawing/2014/main" id="{3920FA68-5AA7-4B4F-8E89-D0B3650AA487}"/>
                </a:ext>
              </a:extLst>
            </p:cNvPr>
            <p:cNvCxnSpPr>
              <a:cxnSpLocks/>
              <a:stCxn id="85" idx="3"/>
            </p:cNvCxnSpPr>
            <p:nvPr/>
          </p:nvCxnSpPr>
          <p:spPr>
            <a:xfrm>
              <a:off x="8748898" y="2021905"/>
              <a:ext cx="559037" cy="985900"/>
            </a:xfrm>
            <a:prstGeom prst="bentConnector2">
              <a:avLst/>
            </a:prstGeom>
            <a:noFill/>
            <a:ln w="19050" cap="flat" cmpd="sng" algn="ctr">
              <a:solidFill>
                <a:schemeClr val="tx1"/>
              </a:solidFill>
              <a:prstDash val="sysDot"/>
              <a:headEnd type="none"/>
              <a:tailEnd type="arrow" w="lg" len="med"/>
            </a:ln>
            <a:effectLst/>
          </p:spPr>
        </p:cxnSp>
        <p:sp>
          <p:nvSpPr>
            <p:cNvPr id="84" name="TextBox 83">
              <a:extLst>
                <a:ext uri="{FF2B5EF4-FFF2-40B4-BE49-F238E27FC236}">
                  <a16:creationId xmlns:a16="http://schemas.microsoft.com/office/drawing/2014/main" id="{828423C4-F757-41DB-9820-8118AEC8AAFB}"/>
                </a:ext>
              </a:extLst>
            </p:cNvPr>
            <p:cNvSpPr txBox="1"/>
            <p:nvPr/>
          </p:nvSpPr>
          <p:spPr>
            <a:xfrm>
              <a:off x="6814826" y="1310865"/>
              <a:ext cx="2080953" cy="291747"/>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preparation</a:t>
              </a:r>
            </a:p>
          </p:txBody>
        </p:sp>
        <p:sp>
          <p:nvSpPr>
            <p:cNvPr id="85" name="Rectangle: Rounded Corners 498">
              <a:extLst>
                <a:ext uri="{FF2B5EF4-FFF2-40B4-BE49-F238E27FC236}">
                  <a16:creationId xmlns:a16="http://schemas.microsoft.com/office/drawing/2014/main" id="{8C0E8DDF-895E-4115-B7B7-339A25AD897A}"/>
                </a:ext>
              </a:extLst>
            </p:cNvPr>
            <p:cNvSpPr/>
            <p:nvPr/>
          </p:nvSpPr>
          <p:spPr bwMode="auto">
            <a:xfrm>
              <a:off x="6961708" y="1558197"/>
              <a:ext cx="1787190" cy="927415"/>
            </a:xfrm>
            <a:prstGeom prst="roundRect">
              <a:avLst>
                <a:gd name="adj" fmla="val 9426"/>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90" name="Rectangle 89">
              <a:extLst>
                <a:ext uri="{FF2B5EF4-FFF2-40B4-BE49-F238E27FC236}">
                  <a16:creationId xmlns:a16="http://schemas.microsoft.com/office/drawing/2014/main" id="{390F73FF-8CC6-4554-9001-492D129E08D5}"/>
                </a:ext>
              </a:extLst>
            </p:cNvPr>
            <p:cNvSpPr/>
            <p:nvPr/>
          </p:nvSpPr>
          <p:spPr>
            <a:xfrm>
              <a:off x="5667986" y="1704877"/>
              <a:ext cx="1213283" cy="369332"/>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Read data from files using DBFS</a:t>
              </a:r>
            </a:p>
          </p:txBody>
        </p:sp>
        <p:sp>
          <p:nvSpPr>
            <p:cNvPr id="91" name="Rectangle 90">
              <a:extLst>
                <a:ext uri="{FF2B5EF4-FFF2-40B4-BE49-F238E27FC236}">
                  <a16:creationId xmlns:a16="http://schemas.microsoft.com/office/drawing/2014/main" id="{1E7096E0-BB48-461F-85D8-6D084696E3F2}"/>
                </a:ext>
              </a:extLst>
            </p:cNvPr>
            <p:cNvSpPr/>
            <p:nvPr/>
          </p:nvSpPr>
          <p:spPr>
            <a:xfrm>
              <a:off x="3999600" y="5636597"/>
              <a:ext cx="1060158"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Extract and transform relational data</a:t>
              </a:r>
            </a:p>
          </p:txBody>
        </p:sp>
        <p:sp>
          <p:nvSpPr>
            <p:cNvPr id="92" name="Rectangle 91">
              <a:extLst>
                <a:ext uri="{FF2B5EF4-FFF2-40B4-BE49-F238E27FC236}">
                  <a16:creationId xmlns:a16="http://schemas.microsoft.com/office/drawing/2014/main" id="{6713F881-1534-44C4-8494-CCC98C8E1C5B}"/>
                </a:ext>
              </a:extLst>
            </p:cNvPr>
            <p:cNvSpPr/>
            <p:nvPr/>
          </p:nvSpPr>
          <p:spPr>
            <a:xfrm>
              <a:off x="7443125" y="3725286"/>
              <a:ext cx="917344" cy="369332"/>
            </a:xfrm>
            <a:prstGeom prst="rect">
              <a:avLst/>
            </a:prstGeom>
          </p:spPr>
          <p:txBody>
            <a:bodyPr wrap="square">
              <a:sp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into SQL DW tables</a:t>
              </a:r>
            </a:p>
          </p:txBody>
        </p:sp>
        <p:sp>
          <p:nvSpPr>
            <p:cNvPr id="96" name="Rectangle: Rounded Corners 528">
              <a:extLst>
                <a:ext uri="{FF2B5EF4-FFF2-40B4-BE49-F238E27FC236}">
                  <a16:creationId xmlns:a16="http://schemas.microsoft.com/office/drawing/2014/main" id="{CDF4FE5F-27EF-46CC-BDDF-53178D374EDE}"/>
                </a:ext>
              </a:extLst>
            </p:cNvPr>
            <p:cNvSpPr/>
            <p:nvPr/>
          </p:nvSpPr>
          <p:spPr bwMode="auto">
            <a:xfrm>
              <a:off x="5304974" y="4986568"/>
              <a:ext cx="959857" cy="1024339"/>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97" name="TextBox 96">
              <a:extLst>
                <a:ext uri="{FF2B5EF4-FFF2-40B4-BE49-F238E27FC236}">
                  <a16:creationId xmlns:a16="http://schemas.microsoft.com/office/drawing/2014/main" id="{96B76400-CC6D-41A0-89A8-1F7AA6077986}"/>
                </a:ext>
              </a:extLst>
            </p:cNvPr>
            <p:cNvSpPr txBox="1"/>
            <p:nvPr/>
          </p:nvSpPr>
          <p:spPr>
            <a:xfrm>
              <a:off x="5347720" y="6112110"/>
              <a:ext cx="856004"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Data prep. </a:t>
              </a:r>
            </a:p>
          </p:txBody>
        </p:sp>
        <p:cxnSp>
          <p:nvCxnSpPr>
            <p:cNvPr id="104" name="Straight Arrow Connector 103">
              <a:extLst>
                <a:ext uri="{FF2B5EF4-FFF2-40B4-BE49-F238E27FC236}">
                  <a16:creationId xmlns:a16="http://schemas.microsoft.com/office/drawing/2014/main" id="{EB67114C-D97A-4AC1-8955-5F6BFDF1FDF3}"/>
                </a:ext>
              </a:extLst>
            </p:cNvPr>
            <p:cNvCxnSpPr>
              <a:cxnSpLocks/>
              <a:endCxn id="96" idx="1"/>
            </p:cNvCxnSpPr>
            <p:nvPr/>
          </p:nvCxnSpPr>
          <p:spPr>
            <a:xfrm flipV="1">
              <a:off x="4327094" y="5498738"/>
              <a:ext cx="977880" cy="16124"/>
            </a:xfrm>
            <a:prstGeom prst="straightConnector1">
              <a:avLst/>
            </a:prstGeom>
            <a:noFill/>
            <a:ln w="19050" cap="flat" cmpd="sng" algn="ctr">
              <a:solidFill>
                <a:schemeClr val="tx1"/>
              </a:solidFill>
              <a:prstDash val="sysDot"/>
              <a:headEnd type="none"/>
              <a:tailEnd type="arrow" w="lg" len="med"/>
            </a:ln>
            <a:effectLst/>
          </p:spPr>
        </p:cxnSp>
        <p:cxnSp>
          <p:nvCxnSpPr>
            <p:cNvPr id="105" name="Connector: Elbow 126">
              <a:extLst>
                <a:ext uri="{FF2B5EF4-FFF2-40B4-BE49-F238E27FC236}">
                  <a16:creationId xmlns:a16="http://schemas.microsoft.com/office/drawing/2014/main" id="{0D88A946-8C63-42F4-B0C2-59A7FC45C303}"/>
                </a:ext>
              </a:extLst>
            </p:cNvPr>
            <p:cNvCxnSpPr>
              <a:cxnSpLocks/>
              <a:stCxn id="96" idx="3"/>
              <a:endCxn id="657" idx="2"/>
            </p:cNvCxnSpPr>
            <p:nvPr/>
          </p:nvCxnSpPr>
          <p:spPr>
            <a:xfrm flipV="1">
              <a:off x="6264831" y="4295512"/>
              <a:ext cx="353244" cy="1203226"/>
            </a:xfrm>
            <a:prstGeom prst="bentConnector2">
              <a:avLst/>
            </a:prstGeom>
            <a:noFill/>
            <a:ln w="19050" cap="flat" cmpd="sng" algn="ctr">
              <a:solidFill>
                <a:schemeClr val="tx1"/>
              </a:solidFill>
              <a:prstDash val="sysDot"/>
              <a:headEnd type="none"/>
              <a:tailEnd type="arrow" w="lg" len="med"/>
            </a:ln>
            <a:effectLst/>
          </p:spPr>
        </p:cxnSp>
        <p:cxnSp>
          <p:nvCxnSpPr>
            <p:cNvPr id="106" name="Straight Arrow Connector 105">
              <a:extLst>
                <a:ext uri="{FF2B5EF4-FFF2-40B4-BE49-F238E27FC236}">
                  <a16:creationId xmlns:a16="http://schemas.microsoft.com/office/drawing/2014/main" id="{50B1F537-DA96-4AB2-882B-882331AE8D25}"/>
                </a:ext>
              </a:extLst>
            </p:cNvPr>
            <p:cNvCxnSpPr>
              <a:cxnSpLocks/>
            </p:cNvCxnSpPr>
            <p:nvPr/>
          </p:nvCxnSpPr>
          <p:spPr>
            <a:xfrm>
              <a:off x="10011605" y="3678625"/>
              <a:ext cx="570529" cy="0"/>
            </a:xfrm>
            <a:prstGeom prst="straightConnector1">
              <a:avLst/>
            </a:prstGeom>
            <a:noFill/>
            <a:ln w="19050" cap="flat" cmpd="sng" algn="ctr">
              <a:solidFill>
                <a:schemeClr val="tx1"/>
              </a:solidFill>
              <a:prstDash val="sysDot"/>
              <a:headEnd type="none"/>
              <a:tailEnd type="none"/>
            </a:ln>
            <a:effectLst/>
          </p:spPr>
        </p:cxnSp>
        <p:sp>
          <p:nvSpPr>
            <p:cNvPr id="107" name="TextBox 106">
              <a:extLst>
                <a:ext uri="{FF2B5EF4-FFF2-40B4-BE49-F238E27FC236}">
                  <a16:creationId xmlns:a16="http://schemas.microsoft.com/office/drawing/2014/main" id="{DCBBF47A-43A9-4100-B67B-1CA9D2E8A805}"/>
                </a:ext>
              </a:extLst>
            </p:cNvPr>
            <p:cNvSpPr txBox="1"/>
            <p:nvPr/>
          </p:nvSpPr>
          <p:spPr>
            <a:xfrm>
              <a:off x="8968642" y="4926607"/>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Serving</a:t>
              </a:r>
            </a:p>
          </p:txBody>
        </p:sp>
        <p:sp>
          <p:nvSpPr>
            <p:cNvPr id="108" name="Rectangle: Rounded Corners 514">
              <a:extLst>
                <a:ext uri="{FF2B5EF4-FFF2-40B4-BE49-F238E27FC236}">
                  <a16:creationId xmlns:a16="http://schemas.microsoft.com/office/drawing/2014/main" id="{B6320325-1F01-4AC0-8D3C-96AA5530B02F}"/>
                </a:ext>
              </a:extLst>
            </p:cNvPr>
            <p:cNvSpPr/>
            <p:nvPr/>
          </p:nvSpPr>
          <p:spPr bwMode="auto">
            <a:xfrm>
              <a:off x="8634154" y="3037098"/>
              <a:ext cx="1377451" cy="1857405"/>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20" name="Rectangle 119">
              <a:extLst>
                <a:ext uri="{FF2B5EF4-FFF2-40B4-BE49-F238E27FC236}">
                  <a16:creationId xmlns:a16="http://schemas.microsoft.com/office/drawing/2014/main" id="{FC9A5598-8B0D-4829-93D8-97513A90E1AC}"/>
                </a:ext>
              </a:extLst>
            </p:cNvPr>
            <p:cNvSpPr/>
            <p:nvPr/>
          </p:nvSpPr>
          <p:spPr>
            <a:xfrm>
              <a:off x="8721691" y="1679925"/>
              <a:ext cx="1331450" cy="507831"/>
            </a:xfrm>
            <a:prstGeom prst="rect">
              <a:avLst/>
            </a:prstGeom>
          </p:spPr>
          <p:txBody>
            <a:bodyPr wrap="square">
              <a:spAutoFit/>
            </a:bodyPr>
            <a:lstStyle/>
            <a:p>
              <a:pPr marL="0" marR="0" lvl="0" indent="0" algn="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Load processed data into tables optimized for analytics</a:t>
              </a:r>
            </a:p>
          </p:txBody>
        </p:sp>
        <p:pic>
          <p:nvPicPr>
            <p:cNvPr id="121" name="Picture 120">
              <a:extLst>
                <a:ext uri="{FF2B5EF4-FFF2-40B4-BE49-F238E27FC236}">
                  <a16:creationId xmlns:a16="http://schemas.microsoft.com/office/drawing/2014/main" id="{7551B649-A76E-944F-96FA-B2ADFD85DD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2298" y="3339934"/>
              <a:ext cx="397613" cy="397613"/>
            </a:xfrm>
            <a:prstGeom prst="rect">
              <a:avLst/>
            </a:prstGeom>
          </p:spPr>
        </p:pic>
        <p:pic>
          <p:nvPicPr>
            <p:cNvPr id="122" name="Picture 121">
              <a:extLst>
                <a:ext uri="{FF2B5EF4-FFF2-40B4-BE49-F238E27FC236}">
                  <a16:creationId xmlns:a16="http://schemas.microsoft.com/office/drawing/2014/main" id="{EC7675BC-04A4-FE42-A283-5149611C20D8}"/>
                </a:ext>
              </a:extLst>
            </p:cNvPr>
            <p:cNvPicPr>
              <a:picLocks noChangeAspect="1"/>
            </p:cNvPicPr>
            <p:nvPr/>
          </p:nvPicPr>
          <p:blipFill>
            <a:blip r:embed="rId5"/>
            <a:stretch>
              <a:fillRect/>
            </a:stretch>
          </p:blipFill>
          <p:spPr>
            <a:xfrm>
              <a:off x="6359879" y="3293888"/>
              <a:ext cx="516393" cy="516392"/>
            </a:xfrm>
            <a:prstGeom prst="rect">
              <a:avLst/>
            </a:prstGeom>
          </p:spPr>
        </p:pic>
        <p:pic>
          <p:nvPicPr>
            <p:cNvPr id="132" name="Picture 131">
              <a:extLst>
                <a:ext uri="{FF2B5EF4-FFF2-40B4-BE49-F238E27FC236}">
                  <a16:creationId xmlns:a16="http://schemas.microsoft.com/office/drawing/2014/main" id="{96B39E68-DBED-A448-8758-CD93872CBA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1840" y="5124595"/>
              <a:ext cx="426125" cy="426125"/>
            </a:xfrm>
            <a:prstGeom prst="rect">
              <a:avLst/>
            </a:prstGeom>
          </p:spPr>
        </p:pic>
        <p:pic>
          <p:nvPicPr>
            <p:cNvPr id="133" name="Picture 132">
              <a:extLst>
                <a:ext uri="{FF2B5EF4-FFF2-40B4-BE49-F238E27FC236}">
                  <a16:creationId xmlns:a16="http://schemas.microsoft.com/office/drawing/2014/main" id="{76D10275-9116-2741-8978-602CD5C891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4870" y="1679925"/>
              <a:ext cx="860866" cy="451476"/>
            </a:xfrm>
            <a:prstGeom prst="rect">
              <a:avLst/>
            </a:prstGeom>
          </p:spPr>
        </p:pic>
        <p:sp>
          <p:nvSpPr>
            <p:cNvPr id="98" name="TextBox 97">
              <a:extLst>
                <a:ext uri="{FF2B5EF4-FFF2-40B4-BE49-F238E27FC236}">
                  <a16:creationId xmlns:a16="http://schemas.microsoft.com/office/drawing/2014/main" id="{F1EF0FD5-987F-D84F-A3B8-ED5AC1F2C904}"/>
                </a:ext>
              </a:extLst>
            </p:cNvPr>
            <p:cNvSpPr txBox="1"/>
            <p:nvPr/>
          </p:nvSpPr>
          <p:spPr>
            <a:xfrm>
              <a:off x="6217325" y="3868639"/>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Storage/</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sp>
          <p:nvSpPr>
            <p:cNvPr id="99" name="TextBox 98">
              <a:extLst>
                <a:ext uri="{FF2B5EF4-FFF2-40B4-BE49-F238E27FC236}">
                  <a16:creationId xmlns:a16="http://schemas.microsoft.com/office/drawing/2014/main" id="{707C888D-E8D9-6243-82FD-6712BC5007C5}"/>
                </a:ext>
              </a:extLst>
            </p:cNvPr>
            <p:cNvSpPr txBox="1"/>
            <p:nvPr/>
          </p:nvSpPr>
          <p:spPr>
            <a:xfrm>
              <a:off x="8975055" y="4197897"/>
              <a:ext cx="779059" cy="200446"/>
            </a:xfrm>
            <a:prstGeom prst="rect">
              <a:avLst/>
            </a:prstGeom>
            <a:noFill/>
          </p:spPr>
          <p:txBody>
            <a:bodyPr wrap="none" lIns="0" tIns="45720" rIns="0" bIns="0" rtlCol="0" anchor="t" anchorCtr="0">
              <a:no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3781" rtl="0" eaLnBrk="1" fontAlgn="auto" latinLnBrk="0" hangingPunct="1">
                <a:lnSpc>
                  <a:spcPct val="90000"/>
                </a:lnSpc>
                <a:spcBef>
                  <a:spcPct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Synapse Analytics</a:t>
              </a:r>
            </a:p>
            <a:p>
              <a:pPr marL="0" marR="0" lvl="0" indent="0" algn="ctr" defTabSz="913781" rtl="0" eaLnBrk="1" fontAlgn="auto" latinLnBrk="0" hangingPunct="1">
                <a:lnSpc>
                  <a:spcPct val="90000"/>
                </a:lnSpc>
                <a:spcBef>
                  <a:spcPct val="0"/>
                </a:spcBef>
                <a:spcAft>
                  <a:spcPts val="588"/>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endParaRPr>
            </a:p>
          </p:txBody>
        </p:sp>
        <p:sp>
          <p:nvSpPr>
            <p:cNvPr id="100" name="Rectangle 99">
              <a:extLst>
                <a:ext uri="{FF2B5EF4-FFF2-40B4-BE49-F238E27FC236}">
                  <a16:creationId xmlns:a16="http://schemas.microsoft.com/office/drawing/2014/main" id="{CC602E6A-6252-2E46-8CAE-66977A460B54}"/>
                </a:ext>
              </a:extLst>
            </p:cNvPr>
            <p:cNvSpPr/>
            <p:nvPr/>
          </p:nvSpPr>
          <p:spPr>
            <a:xfrm>
              <a:off x="7426500" y="2140547"/>
              <a:ext cx="857607" cy="138499"/>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sp>
          <p:nvSpPr>
            <p:cNvPr id="101" name="TextBox 100">
              <a:extLst>
                <a:ext uri="{FF2B5EF4-FFF2-40B4-BE49-F238E27FC236}">
                  <a16:creationId xmlns:a16="http://schemas.microsoft.com/office/drawing/2014/main" id="{1E53F5D0-287F-044D-8862-CF7C13B87CAD}"/>
                </a:ext>
              </a:extLst>
            </p:cNvPr>
            <p:cNvSpPr txBox="1"/>
            <p:nvPr/>
          </p:nvSpPr>
          <p:spPr>
            <a:xfrm>
              <a:off x="3147731" y="3783653"/>
              <a:ext cx="620363"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sp>
          <p:nvSpPr>
            <p:cNvPr id="102" name="TextBox 101">
              <a:extLst>
                <a:ext uri="{FF2B5EF4-FFF2-40B4-BE49-F238E27FC236}">
                  <a16:creationId xmlns:a16="http://schemas.microsoft.com/office/drawing/2014/main" id="{1E94AF5E-B43B-604B-BC8D-C77461BDC3A5}"/>
                </a:ext>
              </a:extLst>
            </p:cNvPr>
            <p:cNvSpPr txBox="1"/>
            <p:nvPr/>
          </p:nvSpPr>
          <p:spPr>
            <a:xfrm>
              <a:off x="3061176" y="5714431"/>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SQL DB</a:t>
              </a:r>
            </a:p>
          </p:txBody>
        </p:sp>
        <p:sp>
          <p:nvSpPr>
            <p:cNvPr id="103" name="TextBox 102">
              <a:extLst>
                <a:ext uri="{FF2B5EF4-FFF2-40B4-BE49-F238E27FC236}">
                  <a16:creationId xmlns:a16="http://schemas.microsoft.com/office/drawing/2014/main" id="{8D8BE349-826D-D242-99B6-57CDF62F1A8E}"/>
                </a:ext>
              </a:extLst>
            </p:cNvPr>
            <p:cNvSpPr txBox="1"/>
            <p:nvPr/>
          </p:nvSpPr>
          <p:spPr>
            <a:xfrm>
              <a:off x="5384151" y="5629766"/>
              <a:ext cx="801501" cy="138499"/>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Factory</a:t>
              </a:r>
            </a:p>
          </p:txBody>
        </p:sp>
        <p:grpSp>
          <p:nvGrpSpPr>
            <p:cNvPr id="110" name="Group 109">
              <a:extLst>
                <a:ext uri="{FF2B5EF4-FFF2-40B4-BE49-F238E27FC236}">
                  <a16:creationId xmlns:a16="http://schemas.microsoft.com/office/drawing/2014/main" id="{0775459B-AE5B-F548-B8BC-09BCC20C2F4E}"/>
                </a:ext>
              </a:extLst>
            </p:cNvPr>
            <p:cNvGrpSpPr/>
            <p:nvPr/>
          </p:nvGrpSpPr>
          <p:grpSpPr>
            <a:xfrm>
              <a:off x="3266947" y="5169955"/>
              <a:ext cx="389959" cy="516392"/>
              <a:chOff x="4176909" y="5489793"/>
              <a:chExt cx="321793" cy="426125"/>
            </a:xfrm>
          </p:grpSpPr>
          <p:sp>
            <p:nvSpPr>
              <p:cNvPr id="111" name="Freeform: Shape 551">
                <a:extLst>
                  <a:ext uri="{FF2B5EF4-FFF2-40B4-BE49-F238E27FC236}">
                    <a16:creationId xmlns:a16="http://schemas.microsoft.com/office/drawing/2014/main" id="{F2F8DE5A-EF78-FC4B-AC05-D63B71B054EC}"/>
                  </a:ext>
                </a:extLst>
              </p:cNvPr>
              <p:cNvSpPr/>
              <p:nvPr/>
            </p:nvSpPr>
            <p:spPr>
              <a:xfrm>
                <a:off x="4176909" y="5548155"/>
                <a:ext cx="159897" cy="367763"/>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Freeform: Shape 552">
                <a:extLst>
                  <a:ext uri="{FF2B5EF4-FFF2-40B4-BE49-F238E27FC236}">
                    <a16:creationId xmlns:a16="http://schemas.microsoft.com/office/drawing/2014/main" id="{F02F47A3-1874-BC48-BAC7-7760E41386FA}"/>
                  </a:ext>
                </a:extLst>
              </p:cNvPr>
              <p:cNvSpPr/>
              <p:nvPr/>
            </p:nvSpPr>
            <p:spPr>
              <a:xfrm>
                <a:off x="4335807" y="5548155"/>
                <a:ext cx="161896" cy="367763"/>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3" name="Freeform: Shape 553">
                <a:extLst>
                  <a:ext uri="{FF2B5EF4-FFF2-40B4-BE49-F238E27FC236}">
                    <a16:creationId xmlns:a16="http://schemas.microsoft.com/office/drawing/2014/main" id="{4D8053C4-068F-9246-B48B-F006987263AC}"/>
                  </a:ext>
                </a:extLst>
              </p:cNvPr>
              <p:cNvSpPr/>
              <p:nvPr/>
            </p:nvSpPr>
            <p:spPr>
              <a:xfrm>
                <a:off x="4176909" y="5489793"/>
                <a:ext cx="321793" cy="115925"/>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4" name="Freeform: Shape 554">
                <a:extLst>
                  <a:ext uri="{FF2B5EF4-FFF2-40B4-BE49-F238E27FC236}">
                    <a16:creationId xmlns:a16="http://schemas.microsoft.com/office/drawing/2014/main" id="{DE32BFC0-7A6F-8D48-AD5C-C2B3F0E9127B}"/>
                  </a:ext>
                </a:extLst>
              </p:cNvPr>
              <p:cNvSpPr/>
              <p:nvPr/>
            </p:nvSpPr>
            <p:spPr>
              <a:xfrm>
                <a:off x="4209888" y="5505982"/>
                <a:ext cx="255836" cy="75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5" name="Freeform: Shape 555">
                <a:extLst>
                  <a:ext uri="{FF2B5EF4-FFF2-40B4-BE49-F238E27FC236}">
                    <a16:creationId xmlns:a16="http://schemas.microsoft.com/office/drawing/2014/main" id="{0DBD9293-B536-DF40-9CCD-80E5B070FCD6}"/>
                  </a:ext>
                </a:extLst>
              </p:cNvPr>
              <p:cNvSpPr/>
              <p:nvPr/>
            </p:nvSpPr>
            <p:spPr>
              <a:xfrm>
                <a:off x="4209888" y="5506182"/>
                <a:ext cx="255836" cy="61961"/>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6" name="Freeform: Shape 556">
                <a:extLst>
                  <a:ext uri="{FF2B5EF4-FFF2-40B4-BE49-F238E27FC236}">
                    <a16:creationId xmlns:a16="http://schemas.microsoft.com/office/drawing/2014/main" id="{284D4950-5ECA-A84B-86B7-AE894297808B}"/>
                  </a:ext>
                </a:extLst>
              </p:cNvPr>
              <p:cNvSpPr/>
              <p:nvPr/>
            </p:nvSpPr>
            <p:spPr>
              <a:xfrm>
                <a:off x="4215885" y="5674474"/>
                <a:ext cx="65957" cy="99936"/>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8" name="Freeform: Shape 557">
                <a:extLst>
                  <a:ext uri="{FF2B5EF4-FFF2-40B4-BE49-F238E27FC236}">
                    <a16:creationId xmlns:a16="http://schemas.microsoft.com/office/drawing/2014/main" id="{B06ADBB5-9021-C643-8878-92B8CB8ECD92}"/>
                  </a:ext>
                </a:extLst>
              </p:cNvPr>
              <p:cNvSpPr/>
              <p:nvPr/>
            </p:nvSpPr>
            <p:spPr>
              <a:xfrm>
                <a:off x="4293234" y="5675071"/>
                <a:ext cx="103933" cy="111928"/>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9" name="Freeform: Shape 558">
                <a:extLst>
                  <a:ext uri="{FF2B5EF4-FFF2-40B4-BE49-F238E27FC236}">
                    <a16:creationId xmlns:a16="http://schemas.microsoft.com/office/drawing/2014/main" id="{BE948B04-8D78-6B44-AAB3-85FB73DAF661}"/>
                  </a:ext>
                </a:extLst>
              </p:cNvPr>
              <p:cNvSpPr/>
              <p:nvPr/>
            </p:nvSpPr>
            <p:spPr>
              <a:xfrm>
                <a:off x="4405761" y="5676472"/>
                <a:ext cx="57963" cy="97936"/>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wrap="none" lIns="0" tIns="0" rIns="0" bIns="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p:txBody>
          </p:sp>
        </p:grpSp>
        <p:grpSp>
          <p:nvGrpSpPr>
            <p:cNvPr id="3" name="Group 2" descr="A series of icons that represents data sources within a Modern Data Warehouse architecture">
              <a:extLst>
                <a:ext uri="{FF2B5EF4-FFF2-40B4-BE49-F238E27FC236}">
                  <a16:creationId xmlns:a16="http://schemas.microsoft.com/office/drawing/2014/main" id="{FA8FA624-CC5C-4E41-805A-FCBBA9FC97DC}"/>
                </a:ext>
              </a:extLst>
            </p:cNvPr>
            <p:cNvGrpSpPr/>
            <p:nvPr/>
          </p:nvGrpSpPr>
          <p:grpSpPr>
            <a:xfrm>
              <a:off x="272553" y="1921515"/>
              <a:ext cx="1344409" cy="4207436"/>
              <a:chOff x="272553" y="1921515"/>
              <a:chExt cx="1344409" cy="4207436"/>
            </a:xfrm>
          </p:grpSpPr>
          <p:sp>
            <p:nvSpPr>
              <p:cNvPr id="715" name="Right Bracket 714">
                <a:extLst>
                  <a:ext uri="{FF2B5EF4-FFF2-40B4-BE49-F238E27FC236}">
                    <a16:creationId xmlns:a16="http://schemas.microsoft.com/office/drawing/2014/main" id="{16478134-3D0D-439C-8BCC-A6B19D26D351}"/>
                  </a:ext>
                </a:extLst>
              </p:cNvPr>
              <p:cNvSpPr/>
              <p:nvPr/>
            </p:nvSpPr>
            <p:spPr>
              <a:xfrm>
                <a:off x="1445352"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4" name="Group 3"/>
              <p:cNvGrpSpPr/>
              <p:nvPr/>
            </p:nvGrpSpPr>
            <p:grpSpPr>
              <a:xfrm>
                <a:off x="394749" y="4853698"/>
                <a:ext cx="1067374" cy="287832"/>
                <a:chOff x="-1704002" y="4748566"/>
                <a:chExt cx="1642827" cy="443011"/>
              </a:xfrm>
            </p:grpSpPr>
            <p:grpSp>
              <p:nvGrpSpPr>
                <p:cNvPr id="743" name="Group 742">
                  <a:extLst>
                    <a:ext uri="{FF2B5EF4-FFF2-40B4-BE49-F238E27FC236}">
                      <a16:creationId xmlns:a16="http://schemas.microsoft.com/office/drawing/2014/main" id="{39925AA2-C05D-4BCA-A21C-F20BF3DA8DF2}"/>
                    </a:ext>
                  </a:extLst>
                </p:cNvPr>
                <p:cNvGrpSpPr/>
                <p:nvPr/>
              </p:nvGrpSpPr>
              <p:grpSpPr>
                <a:xfrm>
                  <a:off x="-589596" y="4786661"/>
                  <a:ext cx="528421" cy="404916"/>
                  <a:chOff x="356915" y="4558566"/>
                  <a:chExt cx="528421" cy="404916"/>
                </a:xfrm>
              </p:grpSpPr>
              <p:sp>
                <p:nvSpPr>
                  <p:cNvPr id="744"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750"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51"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46"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47" name="Group 746">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748"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sp>
                  <p:nvSpPr>
                    <p:cNvPr id="749"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9050"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752" name="Group 751">
                  <a:extLst>
                    <a:ext uri="{FF2B5EF4-FFF2-40B4-BE49-F238E27FC236}">
                      <a16:creationId xmlns:a16="http://schemas.microsoft.com/office/drawing/2014/main" id="{7A79524A-CDB1-416C-BC84-0830844D7619}"/>
                    </a:ext>
                  </a:extLst>
                </p:cNvPr>
                <p:cNvGrpSpPr/>
                <p:nvPr/>
              </p:nvGrpSpPr>
              <p:grpSpPr>
                <a:xfrm>
                  <a:off x="-1194842" y="4786821"/>
                  <a:ext cx="469737" cy="385154"/>
                  <a:chOff x="1778647" y="1301093"/>
                  <a:chExt cx="307813" cy="252387"/>
                </a:xfrm>
                <a:noFill/>
              </p:grpSpPr>
              <p:grpSp>
                <p:nvGrpSpPr>
                  <p:cNvPr id="753" name="Group 752">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756" name="Rectangle 755">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7" name="Rectangle 756">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8" name="Rectangle 757">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759" name="Rectangle 758">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9050" cap="flat">
                      <a:solidFill>
                        <a:srgbClr val="0078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cxnSp>
                <p:nvCxnSpPr>
                  <p:cNvPr id="754" name="Straight Connector 753">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9050" cap="flat">
                    <a:solidFill>
                      <a:srgbClr val="0078D7"/>
                    </a:solidFill>
                    <a:prstDash val="solid"/>
                    <a:miter lim="800000"/>
                    <a:headEnd/>
                    <a:tailEnd/>
                  </a:ln>
                </p:spPr>
              </p:cxnSp>
              <p:cxnSp>
                <p:nvCxnSpPr>
                  <p:cNvPr id="755" name="Straight Connector 754">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9050" cap="flat">
                    <a:solidFill>
                      <a:srgbClr val="0078D7"/>
                    </a:solidFill>
                    <a:prstDash val="solid"/>
                    <a:miter lim="800000"/>
                    <a:headEnd/>
                    <a:tailEnd/>
                  </a:ln>
                </p:spPr>
              </p:cxnSp>
            </p:grpSp>
            <p:grpSp>
              <p:nvGrpSpPr>
                <p:cNvPr id="760" name="Group 759">
                  <a:extLst>
                    <a:ext uri="{FF2B5EF4-FFF2-40B4-BE49-F238E27FC236}">
                      <a16:creationId xmlns:a16="http://schemas.microsoft.com/office/drawing/2014/main" id="{E57DD79A-C5E6-4E07-8EFA-42AB880854A1}"/>
                    </a:ext>
                  </a:extLst>
                </p:cNvPr>
                <p:cNvGrpSpPr>
                  <a:grpSpLocks noChangeAspect="1"/>
                </p:cNvGrpSpPr>
                <p:nvPr/>
              </p:nvGrpSpPr>
              <p:grpSpPr bwMode="auto">
                <a:xfrm>
                  <a:off x="-1704002" y="4748566"/>
                  <a:ext cx="416196" cy="406286"/>
                  <a:chOff x="1759" y="236"/>
                  <a:chExt cx="252" cy="246"/>
                </a:xfrm>
                <a:noFill/>
              </p:grpSpPr>
              <p:sp>
                <p:nvSpPr>
                  <p:cNvPr id="761"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2" name="Rectangle 761">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3" name="Rectangle 76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sp>
                <p:nvSpPr>
                  <p:cNvPr id="764" name="Rectangle 763">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9050" cap="flat">
                    <a:solidFill>
                      <a:srgbClr val="0078D7"/>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766" name="Group 765">
                <a:extLst>
                  <a:ext uri="{FF2B5EF4-FFF2-40B4-BE49-F238E27FC236}">
                    <a16:creationId xmlns:a16="http://schemas.microsoft.com/office/drawing/2014/main" id="{22E8DFDF-851C-4A6F-81C3-B619382A1014}"/>
                  </a:ext>
                </a:extLst>
              </p:cNvPr>
              <p:cNvGrpSpPr/>
              <p:nvPr/>
            </p:nvGrpSpPr>
            <p:grpSpPr>
              <a:xfrm>
                <a:off x="541169" y="2880194"/>
                <a:ext cx="815118" cy="823994"/>
                <a:chOff x="9095124" y="3288299"/>
                <a:chExt cx="916056" cy="1001411"/>
              </a:xfrm>
            </p:grpSpPr>
            <p:grpSp>
              <p:nvGrpSpPr>
                <p:cNvPr id="767" name="Group 766">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783"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4"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5"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86"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768" name="Group 767">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780"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1"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82" name="Oval 781">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9050">
                    <a:solidFill>
                      <a:srgbClr val="0078D7"/>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69"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0"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1"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2" name="Group 771">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777"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8"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9"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905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773"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9050">
                  <a:solidFill>
                    <a:srgbClr val="0078D7"/>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774" name="Group 773">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775"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76"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136" name="TextBox 135">
                <a:extLst>
                  <a:ext uri="{FF2B5EF4-FFF2-40B4-BE49-F238E27FC236}">
                    <a16:creationId xmlns:a16="http://schemas.microsoft.com/office/drawing/2014/main" id="{4523AD3D-5D65-A641-9202-325ADB63421A}"/>
                  </a:ext>
                </a:extLst>
              </p:cNvPr>
              <p:cNvSpPr txBox="1"/>
              <p:nvPr/>
            </p:nvSpPr>
            <p:spPr>
              <a:xfrm>
                <a:off x="272553" y="3909952"/>
                <a:ext cx="1341816" cy="427826"/>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Logs, files, and media </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(unstructured)</a:t>
                </a:r>
              </a:p>
            </p:txBody>
          </p:sp>
          <p:sp>
            <p:nvSpPr>
              <p:cNvPr id="138" name="TextBox 137">
                <a:extLst>
                  <a:ext uri="{FF2B5EF4-FFF2-40B4-BE49-F238E27FC236}">
                    <a16:creationId xmlns:a16="http://schemas.microsoft.com/office/drawing/2014/main" id="{9E893901-ECA3-984A-A8B3-141A7DAC9A8D}"/>
                  </a:ext>
                </a:extLst>
              </p:cNvPr>
              <p:cNvSpPr txBox="1"/>
              <p:nvPr/>
            </p:nvSpPr>
            <p:spPr>
              <a:xfrm>
                <a:off x="272553" y="5306821"/>
                <a:ext cx="1341816" cy="374418"/>
              </a:xfrm>
              <a:prstGeom prst="rect">
                <a:avLst/>
              </a:prstGeom>
            </p:spPr>
            <p:txBody>
              <a:bodyPr wrap="none" lIns="0" tIns="45720" rIns="0" bIns="0" anchor="t" anchorCtr="0">
                <a:no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Business and custom </a:t>
                </a:r>
                <a:b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b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apps (structured)</a:t>
                </a:r>
              </a:p>
            </p:txBody>
          </p:sp>
        </p:grpSp>
        <p:cxnSp>
          <p:nvCxnSpPr>
            <p:cNvPr id="124" name="Straight Arrow Connector 123">
              <a:extLst>
                <a:ext uri="{FF2B5EF4-FFF2-40B4-BE49-F238E27FC236}">
                  <a16:creationId xmlns:a16="http://schemas.microsoft.com/office/drawing/2014/main" id="{CFEEA089-2597-4E13-BF77-D490C293FFAF}"/>
                </a:ext>
              </a:extLst>
            </p:cNvPr>
            <p:cNvCxnSpPr>
              <a:cxnSpLocks/>
              <a:stCxn id="657" idx="3"/>
            </p:cNvCxnSpPr>
            <p:nvPr/>
          </p:nvCxnSpPr>
          <p:spPr>
            <a:xfrm flipV="1">
              <a:off x="7137532" y="3720621"/>
              <a:ext cx="1496621" cy="4814"/>
            </a:xfrm>
            <a:prstGeom prst="straightConnector1">
              <a:avLst/>
            </a:prstGeom>
            <a:noFill/>
            <a:ln w="19050" cap="flat" cmpd="sng" algn="ctr">
              <a:solidFill>
                <a:schemeClr val="tx1"/>
              </a:solidFill>
              <a:prstDash val="sysDot"/>
              <a:headEnd type="none"/>
              <a:tailEnd type="arrow" w="lg" len="med"/>
            </a:ln>
            <a:effectLst/>
          </p:spPr>
        </p:cxnSp>
        <p:cxnSp>
          <p:nvCxnSpPr>
            <p:cNvPr id="125" name="Straight Arrow Connector 124">
              <a:extLst>
                <a:ext uri="{FF2B5EF4-FFF2-40B4-BE49-F238E27FC236}">
                  <a16:creationId xmlns:a16="http://schemas.microsoft.com/office/drawing/2014/main" id="{E90D98AA-6208-456D-9259-498BA7F2CD5B}"/>
                </a:ext>
              </a:extLst>
            </p:cNvPr>
            <p:cNvCxnSpPr>
              <a:cxnSpLocks/>
            </p:cNvCxnSpPr>
            <p:nvPr/>
          </p:nvCxnSpPr>
          <p:spPr>
            <a:xfrm>
              <a:off x="1611290" y="3730227"/>
              <a:ext cx="1374432" cy="7829"/>
            </a:xfrm>
            <a:prstGeom prst="straightConnector1">
              <a:avLst/>
            </a:prstGeom>
            <a:noFill/>
            <a:ln w="19050" cap="flat" cmpd="sng" algn="ctr">
              <a:solidFill>
                <a:schemeClr val="tx1"/>
              </a:solidFill>
              <a:prstDash val="sysDot"/>
              <a:headEnd type="none"/>
              <a:tailEnd type="arrow" w="lg" len="med"/>
            </a:ln>
            <a:effectLst/>
          </p:spPr>
        </p:cxnSp>
        <p:cxnSp>
          <p:nvCxnSpPr>
            <p:cNvPr id="127" name="Straight Arrow Connector 126">
              <a:extLst>
                <a:ext uri="{FF2B5EF4-FFF2-40B4-BE49-F238E27FC236}">
                  <a16:creationId xmlns:a16="http://schemas.microsoft.com/office/drawing/2014/main" id="{7CECB556-7646-405E-BDEB-A4A0C3BC7414}"/>
                </a:ext>
              </a:extLst>
            </p:cNvPr>
            <p:cNvCxnSpPr>
              <a:cxnSpLocks/>
            </p:cNvCxnSpPr>
            <p:nvPr/>
          </p:nvCxnSpPr>
          <p:spPr>
            <a:xfrm flipV="1">
              <a:off x="3940123" y="3720621"/>
              <a:ext cx="2155197" cy="13847"/>
            </a:xfrm>
            <a:prstGeom prst="straightConnector1">
              <a:avLst/>
            </a:prstGeom>
            <a:noFill/>
            <a:ln w="19050" cap="flat" cmpd="sng" algn="ctr">
              <a:solidFill>
                <a:schemeClr val="tx1"/>
              </a:solidFill>
              <a:prstDash val="sysDot"/>
              <a:headEnd type="none"/>
              <a:tailEnd type="arrow" w="lg" len="med"/>
            </a:ln>
            <a:effectLst/>
          </p:spPr>
        </p:cxnSp>
        <p:cxnSp>
          <p:nvCxnSpPr>
            <p:cNvPr id="146" name="Connector: Elbow 544">
              <a:extLst>
                <a:ext uri="{FF2B5EF4-FFF2-40B4-BE49-F238E27FC236}">
                  <a16:creationId xmlns:a16="http://schemas.microsoft.com/office/drawing/2014/main" id="{A382A051-7B0C-4008-AF08-F29E952CDDAF}"/>
                </a:ext>
              </a:extLst>
            </p:cNvPr>
            <p:cNvCxnSpPr>
              <a:cxnSpLocks/>
            </p:cNvCxnSpPr>
            <p:nvPr/>
          </p:nvCxnSpPr>
          <p:spPr>
            <a:xfrm rot="5400000" flipH="1" flipV="1">
              <a:off x="6330724" y="2323249"/>
              <a:ext cx="890544" cy="337668"/>
            </a:xfrm>
            <a:prstGeom prst="bentConnector2">
              <a:avLst/>
            </a:prstGeom>
            <a:noFill/>
            <a:ln w="19050" cap="flat" cmpd="sng" algn="ctr">
              <a:solidFill>
                <a:schemeClr val="tx1"/>
              </a:solidFill>
              <a:prstDash val="sysDot"/>
              <a:headEnd type="none"/>
              <a:tailEnd type="arrow" w="lg" len="med"/>
            </a:ln>
            <a:effectLst/>
          </p:spPr>
        </p:cxnSp>
        <p:grpSp>
          <p:nvGrpSpPr>
            <p:cNvPr id="6" name="Group 5" descr="A series of icons that represents destination applications and Power BI dashboards within a Modern Data Warehouse architecture">
              <a:extLst>
                <a:ext uri="{FF2B5EF4-FFF2-40B4-BE49-F238E27FC236}">
                  <a16:creationId xmlns:a16="http://schemas.microsoft.com/office/drawing/2014/main" id="{332910DD-D3BD-4A82-AFC3-D3C3D9BB7294}"/>
                </a:ext>
              </a:extLst>
            </p:cNvPr>
            <p:cNvGrpSpPr/>
            <p:nvPr/>
          </p:nvGrpSpPr>
          <p:grpSpPr>
            <a:xfrm>
              <a:off x="10602889" y="1921515"/>
              <a:ext cx="1139805" cy="4207436"/>
              <a:chOff x="10602889" y="1921515"/>
              <a:chExt cx="1139805" cy="4207436"/>
            </a:xfrm>
          </p:grpSpPr>
          <p:sp>
            <p:nvSpPr>
              <p:cNvPr id="765" name="GenericApp_EB3B" title="Icon of an app window">
                <a:extLst>
                  <a:ext uri="{FF2B5EF4-FFF2-40B4-BE49-F238E27FC236}">
                    <a16:creationId xmlns:a16="http://schemas.microsoft.com/office/drawing/2014/main" id="{9B6DD8C7-6775-AA45-AE6B-51C6AB34AE94}"/>
                  </a:ext>
                </a:extLst>
              </p:cNvPr>
              <p:cNvSpPr>
                <a:spLocks noChangeAspect="1" noEditPoints="1"/>
              </p:cNvSpPr>
              <p:nvPr/>
            </p:nvSpPr>
            <p:spPr bwMode="auto">
              <a:xfrm>
                <a:off x="10963053" y="2624898"/>
                <a:ext cx="576395" cy="46129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835" name="Group 834">
                <a:extLst>
                  <a:ext uri="{FF2B5EF4-FFF2-40B4-BE49-F238E27FC236}">
                    <a16:creationId xmlns:a16="http://schemas.microsoft.com/office/drawing/2014/main" id="{9D4496D9-4F8D-C041-9F04-95A8A929666F}"/>
                  </a:ext>
                </a:extLst>
              </p:cNvPr>
              <p:cNvGrpSpPr/>
              <p:nvPr/>
            </p:nvGrpSpPr>
            <p:grpSpPr>
              <a:xfrm>
                <a:off x="11049068" y="4106627"/>
                <a:ext cx="383197" cy="291716"/>
                <a:chOff x="2502877" y="2643553"/>
                <a:chExt cx="3651737" cy="2779942"/>
              </a:xfrm>
            </p:grpSpPr>
            <p:cxnSp>
              <p:nvCxnSpPr>
                <p:cNvPr id="836" name="Straight Connector 835">
                  <a:extLst>
                    <a:ext uri="{FF2B5EF4-FFF2-40B4-BE49-F238E27FC236}">
                      <a16:creationId xmlns:a16="http://schemas.microsoft.com/office/drawing/2014/main" id="{21039AB2-31A7-D74F-83AB-078F453A8637}"/>
                    </a:ext>
                  </a:extLst>
                </p:cNvPr>
                <p:cNvCxnSpPr>
                  <a:cxnSpLocks/>
                </p:cNvCxnSpPr>
                <p:nvPr/>
              </p:nvCxnSpPr>
              <p:spPr>
                <a:xfrm>
                  <a:off x="3303655" y="4505747"/>
                  <a:ext cx="0" cy="91774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A7DAB0A-A387-D04A-BE65-7D41FABF7A9B}"/>
                    </a:ext>
                  </a:extLst>
                </p:cNvPr>
                <p:cNvCxnSpPr>
                  <a:cxnSpLocks/>
                </p:cNvCxnSpPr>
                <p:nvPr/>
              </p:nvCxnSpPr>
              <p:spPr>
                <a:xfrm>
                  <a:off x="3983069" y="3734649"/>
                  <a:ext cx="0" cy="1688846"/>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8" name="Straight Connector 837">
                  <a:extLst>
                    <a:ext uri="{FF2B5EF4-FFF2-40B4-BE49-F238E27FC236}">
                      <a16:creationId xmlns:a16="http://schemas.microsoft.com/office/drawing/2014/main" id="{7C9849D2-54B2-2648-AE6F-B8AC4E3D59C2}"/>
                    </a:ext>
                  </a:extLst>
                </p:cNvPr>
                <p:cNvCxnSpPr>
                  <a:cxnSpLocks/>
                </p:cNvCxnSpPr>
                <p:nvPr/>
              </p:nvCxnSpPr>
              <p:spPr>
                <a:xfrm>
                  <a:off x="4662482" y="4051603"/>
                  <a:ext cx="0" cy="1371892"/>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60F1AA6A-E318-B740-839B-3DC3197278E7}"/>
                    </a:ext>
                  </a:extLst>
                </p:cNvPr>
                <p:cNvCxnSpPr>
                  <a:cxnSpLocks/>
                </p:cNvCxnSpPr>
                <p:nvPr/>
              </p:nvCxnSpPr>
              <p:spPr>
                <a:xfrm>
                  <a:off x="5330632" y="3185667"/>
                  <a:ext cx="0" cy="2237828"/>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0" name="Freeform: Shape 581">
                  <a:extLst>
                    <a:ext uri="{FF2B5EF4-FFF2-40B4-BE49-F238E27FC236}">
                      <a16:creationId xmlns:a16="http://schemas.microsoft.com/office/drawing/2014/main" id="{F85CFA35-E74F-C540-8CFA-55768DBC3DF7}"/>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sp>
            <p:nvSpPr>
              <p:cNvPr id="135" name="TextBox 134">
                <a:extLst>
                  <a:ext uri="{FF2B5EF4-FFF2-40B4-BE49-F238E27FC236}">
                    <a16:creationId xmlns:a16="http://schemas.microsoft.com/office/drawing/2014/main" id="{A6E1E67B-CCC0-2C4D-8500-F8B4E32CFE1D}"/>
                  </a:ext>
                </a:extLst>
              </p:cNvPr>
              <p:cNvSpPr txBox="1"/>
              <p:nvPr/>
            </p:nvSpPr>
            <p:spPr>
              <a:xfrm>
                <a:off x="10937700" y="4471968"/>
                <a:ext cx="605935"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Power BI</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Dashboards</a:t>
                </a:r>
              </a:p>
            </p:txBody>
          </p:sp>
          <p:sp>
            <p:nvSpPr>
              <p:cNvPr id="137" name="TextBox 136">
                <a:extLst>
                  <a:ext uri="{FF2B5EF4-FFF2-40B4-BE49-F238E27FC236}">
                    <a16:creationId xmlns:a16="http://schemas.microsoft.com/office/drawing/2014/main" id="{7B7C1420-5E01-BE42-BA48-50923F6363C9}"/>
                  </a:ext>
                </a:extLst>
              </p:cNvPr>
              <p:cNvSpPr txBox="1"/>
              <p:nvPr/>
            </p:nvSpPr>
            <p:spPr>
              <a:xfrm>
                <a:off x="10963053" y="3196100"/>
                <a:ext cx="623569" cy="138499"/>
              </a:xfrm>
              <a:prstGeom prst="rect">
                <a:avLst/>
              </a:prstGeom>
            </p:spPr>
            <p:txBody>
              <a:bodyPr wrap="none" lIns="0" tIns="45720" rIns="0" bIns="0" anchor="t" anchorCtr="0">
                <a:no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Applications</a:t>
                </a:r>
              </a:p>
            </p:txBody>
          </p:sp>
          <p:sp>
            <p:nvSpPr>
              <p:cNvPr id="149" name="TextBox 148">
                <a:extLst>
                  <a:ext uri="{FF2B5EF4-FFF2-40B4-BE49-F238E27FC236}">
                    <a16:creationId xmlns:a16="http://schemas.microsoft.com/office/drawing/2014/main" id="{3333A885-9019-4211-AA26-24A7C62B2239}"/>
                  </a:ext>
                </a:extLst>
              </p:cNvPr>
              <p:cNvSpPr txBox="1"/>
              <p:nvPr/>
            </p:nvSpPr>
            <p:spPr>
              <a:xfrm>
                <a:off x="10830530" y="3640414"/>
                <a:ext cx="791883" cy="124650"/>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702040204020203" pitchFamily="34" charset="0"/>
                  </a:rPr>
                  <a:t>Visualize</a:t>
                </a:r>
              </a:p>
            </p:txBody>
          </p:sp>
          <p:sp>
            <p:nvSpPr>
              <p:cNvPr id="150" name="Rectangle: Rounded Corners 514">
                <a:extLst>
                  <a:ext uri="{FF2B5EF4-FFF2-40B4-BE49-F238E27FC236}">
                    <a16:creationId xmlns:a16="http://schemas.microsoft.com/office/drawing/2014/main" id="{D1D377A5-793A-445E-A1B6-5EC0A9D17CED}"/>
                  </a:ext>
                </a:extLst>
              </p:cNvPr>
              <p:cNvSpPr/>
              <p:nvPr/>
            </p:nvSpPr>
            <p:spPr bwMode="auto">
              <a:xfrm>
                <a:off x="10789194" y="3938687"/>
                <a:ext cx="953500" cy="1009440"/>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52" name="Rectangle: Rounded Corners 514">
                <a:extLst>
                  <a:ext uri="{FF2B5EF4-FFF2-40B4-BE49-F238E27FC236}">
                    <a16:creationId xmlns:a16="http://schemas.microsoft.com/office/drawing/2014/main" id="{79E68C48-4FF4-4727-B55A-CA09823FF745}"/>
                  </a:ext>
                </a:extLst>
              </p:cNvPr>
              <p:cNvSpPr/>
              <p:nvPr/>
            </p:nvSpPr>
            <p:spPr bwMode="auto">
              <a:xfrm>
                <a:off x="10774499" y="2477251"/>
                <a:ext cx="953500" cy="1009440"/>
              </a:xfrm>
              <a:prstGeom prst="roundRect">
                <a:avLst/>
              </a:prstGeom>
              <a:noFill/>
              <a:ln w="19050" cap="flat" cmpd="sng" algn="ctr">
                <a:solidFill>
                  <a:schemeClr val="tx2"/>
                </a:solidFill>
                <a:prstDash val="sysDot"/>
                <a:headEnd type="none"/>
                <a:tailEnd type="none"/>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731" name="Right Bracket 730">
                <a:extLst>
                  <a:ext uri="{FF2B5EF4-FFF2-40B4-BE49-F238E27FC236}">
                    <a16:creationId xmlns:a16="http://schemas.microsoft.com/office/drawing/2014/main" id="{956ED89A-F9A1-46A8-B959-4BAAC6E891FD}"/>
                  </a:ext>
                </a:extLst>
              </p:cNvPr>
              <p:cNvSpPr/>
              <p:nvPr/>
            </p:nvSpPr>
            <p:spPr>
              <a:xfrm rot="10800000">
                <a:off x="10602889" y="1921515"/>
                <a:ext cx="171610" cy="4207436"/>
              </a:xfrm>
              <a:prstGeom prst="rightBracket">
                <a:avLst>
                  <a:gd name="adj" fmla="val 0"/>
                </a:avLst>
              </a:prstGeom>
              <a:noFill/>
              <a:ln w="19050" cap="flat" cmpd="sng" algn="ctr">
                <a:solidFill>
                  <a:schemeClr val="tx1"/>
                </a:solidFill>
                <a:prstDash val="solid"/>
                <a:headEnd type="none"/>
                <a:tailEnd type="none"/>
              </a:ln>
              <a:effectLst/>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sp>
        <p:nvSpPr>
          <p:cNvPr id="5" name="Title 4"/>
          <p:cNvSpPr>
            <a:spLocks noGrp="1"/>
          </p:cNvSpPr>
          <p:nvPr>
            <p:ph type="title"/>
          </p:nvPr>
        </p:nvSpPr>
        <p:spPr/>
        <p:txBody>
          <a:bodyPr/>
          <a:lstStyle/>
          <a:p>
            <a:r>
              <a:rPr lang="en-US" dirty="0"/>
              <a:t>Data transformation in Azure</a:t>
            </a:r>
          </a:p>
        </p:txBody>
      </p:sp>
      <p:sp>
        <p:nvSpPr>
          <p:cNvPr id="117" name="Text Placeholder 116">
            <a:extLst>
              <a:ext uri="{FF2B5EF4-FFF2-40B4-BE49-F238E27FC236}">
                <a16:creationId xmlns:a16="http://schemas.microsoft.com/office/drawing/2014/main" id="{0BF46D99-8DEA-4A7E-BF06-291D07D4AD54}"/>
              </a:ext>
            </a:extLst>
          </p:cNvPr>
          <p:cNvSpPr>
            <a:spLocks noGrp="1"/>
          </p:cNvSpPr>
          <p:nvPr>
            <p:ph type="body" sz="quarter" idx="4294967295"/>
          </p:nvPr>
        </p:nvSpPr>
        <p:spPr>
          <a:xfrm>
            <a:off x="609360" y="1084104"/>
            <a:ext cx="4921250" cy="307777"/>
          </a:xfrm>
        </p:spPr>
        <p:txBody>
          <a:bodyPr/>
          <a:lstStyle/>
          <a:p>
            <a:pPr marL="0" indent="0">
              <a:buNone/>
            </a:pPr>
            <a:r>
              <a:rPr lang="en-US" sz="2000" dirty="0"/>
              <a:t>Transforming data with Azure Data Factory</a:t>
            </a:r>
          </a:p>
        </p:txBody>
      </p:sp>
      <p:pic>
        <p:nvPicPr>
          <p:cNvPr id="123" name="Picture 122">
            <a:extLst>
              <a:ext uri="{FF2B5EF4-FFF2-40B4-BE49-F238E27FC236}">
                <a16:creationId xmlns:a16="http://schemas.microsoft.com/office/drawing/2014/main" id="{27B998C1-1749-4C0A-B233-ECA6DDBEBB13}"/>
              </a:ext>
            </a:extLst>
          </p:cNvPr>
          <p:cNvPicPr>
            <a:picLocks noChangeAspect="1"/>
          </p:cNvPicPr>
          <p:nvPr/>
        </p:nvPicPr>
        <p:blipFill>
          <a:blip r:embed="rId7"/>
          <a:stretch>
            <a:fillRect/>
          </a:stretch>
        </p:blipFill>
        <p:spPr>
          <a:xfrm>
            <a:off x="8988821" y="3372005"/>
            <a:ext cx="700533" cy="653622"/>
          </a:xfrm>
          <a:prstGeom prst="rect">
            <a:avLst/>
          </a:prstGeom>
        </p:spPr>
      </p:pic>
    </p:spTree>
    <p:custDataLst>
      <p:tags r:id="rId1"/>
    </p:custDataLst>
    <p:extLst>
      <p:ext uri="{BB962C8B-B14F-4D97-AF65-F5344CB8AC3E}">
        <p14:creationId xmlns:p14="http://schemas.microsoft.com/office/powerpoint/2010/main" val="288135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A box with the word Mapping Data Flow and the Mapping Data Flow icon">
            <a:extLst>
              <a:ext uri="{FF2B5EF4-FFF2-40B4-BE49-F238E27FC236}">
                <a16:creationId xmlns:a16="http://schemas.microsoft.com/office/drawing/2014/main" id="{D01D19F4-49D4-45F8-89DF-E42045854828}"/>
              </a:ext>
            </a:extLst>
          </p:cNvPr>
          <p:cNvGrpSpPr/>
          <p:nvPr/>
        </p:nvGrpSpPr>
        <p:grpSpPr>
          <a:xfrm>
            <a:off x="8049264" y="2222031"/>
            <a:ext cx="2651760" cy="2302959"/>
            <a:chOff x="8049264" y="2222031"/>
            <a:chExt cx="2651760" cy="2302959"/>
          </a:xfrm>
        </p:grpSpPr>
        <p:sp>
          <p:nvSpPr>
            <p:cNvPr id="15" name="Rectangle: Rounded Corners 14">
              <a:extLst>
                <a:ext uri="{FF2B5EF4-FFF2-40B4-BE49-F238E27FC236}">
                  <a16:creationId xmlns:a16="http://schemas.microsoft.com/office/drawing/2014/main" id="{C0B31A12-5852-4B65-A057-F15C4ABE3ED2}"/>
                </a:ext>
              </a:extLst>
            </p:cNvPr>
            <p:cNvSpPr/>
            <p:nvPr/>
          </p:nvSpPr>
          <p:spPr bwMode="auto">
            <a:xfrm>
              <a:off x="8049264" y="223248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6BFA4C26-2FC7-4875-80B5-4EC9E32F8472}"/>
                </a:ext>
              </a:extLst>
            </p:cNvPr>
            <p:cNvSpPr txBox="1"/>
            <p:nvPr/>
          </p:nvSpPr>
          <p:spPr>
            <a:xfrm>
              <a:off x="8280189" y="2222031"/>
              <a:ext cx="231423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Mapping Data Flow</a:t>
              </a:r>
            </a:p>
          </p:txBody>
        </p:sp>
        <p:sp>
          <p:nvSpPr>
            <p:cNvPr id="18" name="Cylinder 17">
              <a:extLst>
                <a:ext uri="{FF2B5EF4-FFF2-40B4-BE49-F238E27FC236}">
                  <a16:creationId xmlns:a16="http://schemas.microsoft.com/office/drawing/2014/main" id="{695EC18E-7C74-4058-B752-D46E907F1C4B}"/>
                </a:ext>
              </a:extLst>
            </p:cNvPr>
            <p:cNvSpPr/>
            <p:nvPr/>
          </p:nvSpPr>
          <p:spPr bwMode="auto">
            <a:xfrm>
              <a:off x="8660053" y="3209393"/>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Cylinder 19">
              <a:extLst>
                <a:ext uri="{FF2B5EF4-FFF2-40B4-BE49-F238E27FC236}">
                  <a16:creationId xmlns:a16="http://schemas.microsoft.com/office/drawing/2014/main" id="{88170760-A31E-4AED-A021-C02C771AC828}"/>
                </a:ext>
              </a:extLst>
            </p:cNvPr>
            <p:cNvSpPr/>
            <p:nvPr/>
          </p:nvSpPr>
          <p:spPr bwMode="auto">
            <a:xfrm>
              <a:off x="9524292" y="3200884"/>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a:extLst>
                <a:ext uri="{FF2B5EF4-FFF2-40B4-BE49-F238E27FC236}">
                  <a16:creationId xmlns:a16="http://schemas.microsoft.com/office/drawing/2014/main" id="{12C4F4A4-C2E7-421D-B89F-A63BE2672505}"/>
                </a:ext>
              </a:extLst>
            </p:cNvPr>
            <p:cNvCxnSpPr/>
            <p:nvPr/>
          </p:nvCxnSpPr>
          <p:spPr>
            <a:xfrm>
              <a:off x="8970380" y="3059315"/>
              <a:ext cx="706055"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descr="A box with the word SSIS Packages and the Execute SSIS Package icon">
            <a:extLst>
              <a:ext uri="{FF2B5EF4-FFF2-40B4-BE49-F238E27FC236}">
                <a16:creationId xmlns:a16="http://schemas.microsoft.com/office/drawing/2014/main" id="{C245ACD1-6C2B-4959-A239-9B5E15EA18B6}"/>
              </a:ext>
            </a:extLst>
          </p:cNvPr>
          <p:cNvGrpSpPr/>
          <p:nvPr/>
        </p:nvGrpSpPr>
        <p:grpSpPr>
          <a:xfrm>
            <a:off x="4749846" y="2232488"/>
            <a:ext cx="2651760" cy="2297992"/>
            <a:chOff x="4749846" y="2232488"/>
            <a:chExt cx="2651760" cy="2297992"/>
          </a:xfrm>
        </p:grpSpPr>
        <p:sp>
          <p:nvSpPr>
            <p:cNvPr id="132" name="Rectangle: Rounded Corners 131">
              <a:extLst>
                <a:ext uri="{FF2B5EF4-FFF2-40B4-BE49-F238E27FC236}">
                  <a16:creationId xmlns:a16="http://schemas.microsoft.com/office/drawing/2014/main" id="{33C72D8F-C2FE-41CE-B94F-EA07B8DAFAC4}"/>
                </a:ext>
              </a:extLst>
            </p:cNvPr>
            <p:cNvSpPr/>
            <p:nvPr/>
          </p:nvSpPr>
          <p:spPr bwMode="auto">
            <a:xfrm>
              <a:off x="4749846" y="223797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24" name="TextBox 23">
              <a:extLst>
                <a:ext uri="{FF2B5EF4-FFF2-40B4-BE49-F238E27FC236}">
                  <a16:creationId xmlns:a16="http://schemas.microsoft.com/office/drawing/2014/main" id="{0EF0ABEC-CD6C-4BBA-8386-54539D988FBF}"/>
                </a:ext>
              </a:extLst>
            </p:cNvPr>
            <p:cNvSpPr txBox="1"/>
            <p:nvPr/>
          </p:nvSpPr>
          <p:spPr>
            <a:xfrm>
              <a:off x="4980771" y="2232488"/>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SSIS Packages</a:t>
              </a:r>
            </a:p>
          </p:txBody>
        </p:sp>
        <p:sp>
          <p:nvSpPr>
            <p:cNvPr id="19" name="Rectangle: Rounded Corners 18">
              <a:extLst>
                <a:ext uri="{FF2B5EF4-FFF2-40B4-BE49-F238E27FC236}">
                  <a16:creationId xmlns:a16="http://schemas.microsoft.com/office/drawing/2014/main" id="{6329F809-A4E2-4469-9998-EBB598124661}"/>
                </a:ext>
              </a:extLst>
            </p:cNvPr>
            <p:cNvSpPr/>
            <p:nvPr/>
          </p:nvSpPr>
          <p:spPr bwMode="auto">
            <a:xfrm>
              <a:off x="5395625" y="3059315"/>
              <a:ext cx="1295262" cy="63483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pic>
          <p:nvPicPr>
            <p:cNvPr id="4" name="Picture 3">
              <a:extLst>
                <a:ext uri="{FF2B5EF4-FFF2-40B4-BE49-F238E27FC236}">
                  <a16:creationId xmlns:a16="http://schemas.microsoft.com/office/drawing/2014/main" id="{3BA757BD-3D4E-4122-9CE1-908ED4DD306F}"/>
                </a:ext>
              </a:extLst>
            </p:cNvPr>
            <p:cNvPicPr>
              <a:picLocks noChangeAspect="1"/>
            </p:cNvPicPr>
            <p:nvPr/>
          </p:nvPicPr>
          <p:blipFill>
            <a:blip r:embed="rId3"/>
            <a:stretch>
              <a:fillRect/>
            </a:stretch>
          </p:blipFill>
          <p:spPr>
            <a:xfrm>
              <a:off x="5666148" y="3124318"/>
              <a:ext cx="819156" cy="504829"/>
            </a:xfrm>
            <a:prstGeom prst="rect">
              <a:avLst/>
            </a:prstGeom>
          </p:spPr>
        </p:pic>
        <p:pic>
          <p:nvPicPr>
            <p:cNvPr id="6" name="Picture 5">
              <a:extLst>
                <a:ext uri="{FF2B5EF4-FFF2-40B4-BE49-F238E27FC236}">
                  <a16:creationId xmlns:a16="http://schemas.microsoft.com/office/drawing/2014/main" id="{E3B061F7-0F65-41D0-8D7E-B8B2BAE2F59F}"/>
                </a:ext>
              </a:extLst>
            </p:cNvPr>
            <p:cNvPicPr>
              <a:picLocks noChangeAspect="1"/>
            </p:cNvPicPr>
            <p:nvPr/>
          </p:nvPicPr>
          <p:blipFill>
            <a:blip r:embed="rId4"/>
            <a:stretch>
              <a:fillRect/>
            </a:stretch>
          </p:blipFill>
          <p:spPr>
            <a:xfrm>
              <a:off x="6485304" y="2939330"/>
              <a:ext cx="350332" cy="364487"/>
            </a:xfrm>
            <a:prstGeom prst="rect">
              <a:avLst/>
            </a:prstGeom>
          </p:spPr>
        </p:pic>
      </p:grpSp>
      <p:grpSp>
        <p:nvGrpSpPr>
          <p:cNvPr id="7" name="Group 6" descr="A box with the word Compute Resources and the Azure Databricks icon">
            <a:extLst>
              <a:ext uri="{FF2B5EF4-FFF2-40B4-BE49-F238E27FC236}">
                <a16:creationId xmlns:a16="http://schemas.microsoft.com/office/drawing/2014/main" id="{29D1B554-27C1-434E-B60B-3636A7C877DA}"/>
              </a:ext>
            </a:extLst>
          </p:cNvPr>
          <p:cNvGrpSpPr/>
          <p:nvPr/>
        </p:nvGrpSpPr>
        <p:grpSpPr>
          <a:xfrm>
            <a:off x="1500619" y="2232488"/>
            <a:ext cx="2651760" cy="2300967"/>
            <a:chOff x="1500619" y="2232488"/>
            <a:chExt cx="2651760" cy="2300967"/>
          </a:xfrm>
        </p:grpSpPr>
        <p:sp>
          <p:nvSpPr>
            <p:cNvPr id="121" name="Rectangle: Rounded Corners 120">
              <a:extLst>
                <a:ext uri="{FF2B5EF4-FFF2-40B4-BE49-F238E27FC236}">
                  <a16:creationId xmlns:a16="http://schemas.microsoft.com/office/drawing/2014/main" id="{CB99B542-C4EB-4ACB-A786-E17CE1E20E32}"/>
                </a:ext>
              </a:extLst>
            </p:cNvPr>
            <p:cNvSpPr/>
            <p:nvPr/>
          </p:nvSpPr>
          <p:spPr bwMode="auto">
            <a:xfrm>
              <a:off x="1500619" y="2240953"/>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25" name="TextBox 124">
              <a:extLst>
                <a:ext uri="{FF2B5EF4-FFF2-40B4-BE49-F238E27FC236}">
                  <a16:creationId xmlns:a16="http://schemas.microsoft.com/office/drawing/2014/main" id="{5D159260-4818-47B3-84C7-098D6C1C1A7A}"/>
                </a:ext>
              </a:extLst>
            </p:cNvPr>
            <p:cNvSpPr txBox="1"/>
            <p:nvPr/>
          </p:nvSpPr>
          <p:spPr>
            <a:xfrm>
              <a:off x="1731544" y="2232488"/>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Compute resources</a:t>
              </a:r>
            </a:p>
          </p:txBody>
        </p:sp>
        <p:pic>
          <p:nvPicPr>
            <p:cNvPr id="17" name="Picture 16">
              <a:extLst>
                <a:ext uri="{FF2B5EF4-FFF2-40B4-BE49-F238E27FC236}">
                  <a16:creationId xmlns:a16="http://schemas.microsoft.com/office/drawing/2014/main" id="{D1586625-720B-47AD-9DAB-6319B67632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1079" y="2926547"/>
              <a:ext cx="1916136" cy="1004906"/>
            </a:xfrm>
            <a:prstGeom prst="rect">
              <a:avLst/>
            </a:prstGeom>
          </p:spPr>
        </p:pic>
      </p:grpSp>
      <p:sp>
        <p:nvSpPr>
          <p:cNvPr id="5" name="Title 4"/>
          <p:cNvSpPr>
            <a:spLocks noGrp="1"/>
          </p:cNvSpPr>
          <p:nvPr>
            <p:ph type="title"/>
          </p:nvPr>
        </p:nvSpPr>
        <p:spPr/>
        <p:txBody>
          <a:bodyPr/>
          <a:lstStyle/>
          <a:p>
            <a:r>
              <a:rPr lang="en-US" dirty="0"/>
              <a:t>Methods for transforming in Azure Data Factory</a:t>
            </a:r>
          </a:p>
        </p:txBody>
      </p:sp>
    </p:spTree>
    <p:extLst>
      <p:ext uri="{BB962C8B-B14F-4D97-AF65-F5344CB8AC3E}">
        <p14:creationId xmlns:p14="http://schemas.microsoft.com/office/powerpoint/2010/main" val="740921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A box with the word Mapping Data Flow and the Mapping Data Flow icon">
            <a:extLst>
              <a:ext uri="{FF2B5EF4-FFF2-40B4-BE49-F238E27FC236}">
                <a16:creationId xmlns:a16="http://schemas.microsoft.com/office/drawing/2014/main" id="{6AFB70D7-427F-40AC-B9C6-4F915B75F79D}"/>
              </a:ext>
            </a:extLst>
          </p:cNvPr>
          <p:cNvGrpSpPr/>
          <p:nvPr/>
        </p:nvGrpSpPr>
        <p:grpSpPr>
          <a:xfrm>
            <a:off x="8049264" y="2222031"/>
            <a:ext cx="2651760" cy="2302959"/>
            <a:chOff x="8049264" y="2222031"/>
            <a:chExt cx="2651760" cy="2302959"/>
          </a:xfrm>
        </p:grpSpPr>
        <p:sp>
          <p:nvSpPr>
            <p:cNvPr id="91" name="Rectangle: Rounded Corners 90" descr="A box with the word Mapping Data Flow and the Mapping Data Flow icon">
              <a:extLst>
                <a:ext uri="{FF2B5EF4-FFF2-40B4-BE49-F238E27FC236}">
                  <a16:creationId xmlns:a16="http://schemas.microsoft.com/office/drawing/2014/main" id="{2D693240-43F0-4B2B-B24E-DD3B76F8E6AB}"/>
                </a:ext>
              </a:extLst>
            </p:cNvPr>
            <p:cNvSpPr/>
            <p:nvPr/>
          </p:nvSpPr>
          <p:spPr bwMode="auto">
            <a:xfrm>
              <a:off x="8049264" y="223248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20" name="TextBox 119">
              <a:extLst>
                <a:ext uri="{FF2B5EF4-FFF2-40B4-BE49-F238E27FC236}">
                  <a16:creationId xmlns:a16="http://schemas.microsoft.com/office/drawing/2014/main" id="{04C861B5-5550-43AB-9938-3E09F7A6CA85}"/>
                </a:ext>
              </a:extLst>
            </p:cNvPr>
            <p:cNvSpPr txBox="1"/>
            <p:nvPr/>
          </p:nvSpPr>
          <p:spPr>
            <a:xfrm>
              <a:off x="8280189" y="2222031"/>
              <a:ext cx="231423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Mapping Data Flow</a:t>
              </a:r>
            </a:p>
          </p:txBody>
        </p:sp>
        <p:sp>
          <p:nvSpPr>
            <p:cNvPr id="7" name="Cylinder 6">
              <a:extLst>
                <a:ext uri="{FF2B5EF4-FFF2-40B4-BE49-F238E27FC236}">
                  <a16:creationId xmlns:a16="http://schemas.microsoft.com/office/drawing/2014/main" id="{B49A58E9-24C8-4ED5-B556-839FFC3BAA0F}"/>
                </a:ext>
              </a:extLst>
            </p:cNvPr>
            <p:cNvSpPr/>
            <p:nvPr/>
          </p:nvSpPr>
          <p:spPr bwMode="auto">
            <a:xfrm>
              <a:off x="8660053" y="3209393"/>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Cylinder 20">
              <a:extLst>
                <a:ext uri="{FF2B5EF4-FFF2-40B4-BE49-F238E27FC236}">
                  <a16:creationId xmlns:a16="http://schemas.microsoft.com/office/drawing/2014/main" id="{CBB9E86C-41D7-4A96-AEA4-60521823A729}"/>
                </a:ext>
              </a:extLst>
            </p:cNvPr>
            <p:cNvSpPr/>
            <p:nvPr/>
          </p:nvSpPr>
          <p:spPr bwMode="auto">
            <a:xfrm>
              <a:off x="9524292" y="3200884"/>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FEE0375A-EA93-45D2-908E-CEEBA4913D9A}"/>
                </a:ext>
              </a:extLst>
            </p:cNvPr>
            <p:cNvCxnSpPr/>
            <p:nvPr/>
          </p:nvCxnSpPr>
          <p:spPr>
            <a:xfrm>
              <a:off x="8970380" y="3059315"/>
              <a:ext cx="706055"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8E7803-3562-465A-A45B-DD29F4CFC8DA}"/>
              </a:ext>
              <a:ext uri="{C183D7F6-B498-43B3-948B-1728B52AA6E4}">
                <adec:decorative xmlns:adec="http://schemas.microsoft.com/office/drawing/2017/decorative" val="1"/>
              </a:ext>
            </a:extLst>
          </p:cNvPr>
          <p:cNvGrpSpPr/>
          <p:nvPr/>
        </p:nvGrpSpPr>
        <p:grpSpPr>
          <a:xfrm>
            <a:off x="726931" y="1697838"/>
            <a:ext cx="7238859" cy="3384299"/>
            <a:chOff x="726931" y="1697838"/>
            <a:chExt cx="7238859" cy="3384299"/>
          </a:xfrm>
        </p:grpSpPr>
        <p:sp>
          <p:nvSpPr>
            <p:cNvPr id="121" name="Rectangle: Rounded Corners 120">
              <a:extLst>
                <a:ext uri="{FF2B5EF4-FFF2-40B4-BE49-F238E27FC236}">
                  <a16:creationId xmlns:a16="http://schemas.microsoft.com/office/drawing/2014/main" id="{CB99B542-C4EB-4ACB-A786-E17CE1E20E32}"/>
                </a:ext>
                <a:ext uri="{C183D7F6-B498-43B3-948B-1728B52AA6E4}">
                  <adec:decorative xmlns:adec="http://schemas.microsoft.com/office/drawing/2017/decorative" val="1"/>
                </a:ext>
              </a:extLst>
            </p:cNvPr>
            <p:cNvSpPr/>
            <p:nvPr/>
          </p:nvSpPr>
          <p:spPr bwMode="auto">
            <a:xfrm>
              <a:off x="1500619" y="2240953"/>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25" name="TextBox 124">
              <a:extLst>
                <a:ext uri="{FF2B5EF4-FFF2-40B4-BE49-F238E27FC236}">
                  <a16:creationId xmlns:a16="http://schemas.microsoft.com/office/drawing/2014/main" id="{5D159260-4818-47B3-84C7-098D6C1C1A7A}"/>
                </a:ext>
                <a:ext uri="{C183D7F6-B498-43B3-948B-1728B52AA6E4}">
                  <adec:decorative xmlns:adec="http://schemas.microsoft.com/office/drawing/2017/decorative" val="1"/>
                </a:ext>
              </a:extLst>
            </p:cNvPr>
            <p:cNvSpPr txBox="1"/>
            <p:nvPr/>
          </p:nvSpPr>
          <p:spPr>
            <a:xfrm>
              <a:off x="1731544" y="2232488"/>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Compute resources</a:t>
              </a:r>
            </a:p>
          </p:txBody>
        </p:sp>
        <p:sp>
          <p:nvSpPr>
            <p:cNvPr id="132" name="Rectangle: Rounded Corners 131">
              <a:extLst>
                <a:ext uri="{FF2B5EF4-FFF2-40B4-BE49-F238E27FC236}">
                  <a16:creationId xmlns:a16="http://schemas.microsoft.com/office/drawing/2014/main" id="{33C72D8F-C2FE-41CE-B94F-EA07B8DAFAC4}"/>
                </a:ext>
                <a:ext uri="{C183D7F6-B498-43B3-948B-1728B52AA6E4}">
                  <adec:decorative xmlns:adec="http://schemas.microsoft.com/office/drawing/2017/decorative" val="1"/>
                </a:ext>
              </a:extLst>
            </p:cNvPr>
            <p:cNvSpPr/>
            <p:nvPr/>
          </p:nvSpPr>
          <p:spPr bwMode="auto">
            <a:xfrm>
              <a:off x="4749846" y="223797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24" name="TextBox 23">
              <a:extLst>
                <a:ext uri="{FF2B5EF4-FFF2-40B4-BE49-F238E27FC236}">
                  <a16:creationId xmlns:a16="http://schemas.microsoft.com/office/drawing/2014/main" id="{0EF0ABEC-CD6C-4BBA-8386-54539D988FBF}"/>
                </a:ext>
                <a:ext uri="{C183D7F6-B498-43B3-948B-1728B52AA6E4}">
                  <adec:decorative xmlns:adec="http://schemas.microsoft.com/office/drawing/2017/decorative" val="1"/>
                </a:ext>
              </a:extLst>
            </p:cNvPr>
            <p:cNvSpPr txBox="1"/>
            <p:nvPr/>
          </p:nvSpPr>
          <p:spPr>
            <a:xfrm>
              <a:off x="4980771" y="2232488"/>
              <a:ext cx="2370644"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SSIS Packages</a:t>
              </a:r>
            </a:p>
          </p:txBody>
        </p:sp>
        <p:pic>
          <p:nvPicPr>
            <p:cNvPr id="17" name="Picture 16">
              <a:extLst>
                <a:ext uri="{FF2B5EF4-FFF2-40B4-BE49-F238E27FC236}">
                  <a16:creationId xmlns:a16="http://schemas.microsoft.com/office/drawing/2014/main" id="{D1586625-720B-47AD-9DAB-6319B67632C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1079" y="2926547"/>
              <a:ext cx="1916136" cy="1004906"/>
            </a:xfrm>
            <a:prstGeom prst="rect">
              <a:avLst/>
            </a:prstGeom>
          </p:spPr>
        </p:pic>
        <p:sp>
          <p:nvSpPr>
            <p:cNvPr id="19" name="Rectangle: Rounded Corners 18">
              <a:extLst>
                <a:ext uri="{FF2B5EF4-FFF2-40B4-BE49-F238E27FC236}">
                  <a16:creationId xmlns:a16="http://schemas.microsoft.com/office/drawing/2014/main" id="{6329F809-A4E2-4469-9998-EBB598124661}"/>
                </a:ext>
                <a:ext uri="{C183D7F6-B498-43B3-948B-1728B52AA6E4}">
                  <adec:decorative xmlns:adec="http://schemas.microsoft.com/office/drawing/2017/decorative" val="1"/>
                </a:ext>
              </a:extLst>
            </p:cNvPr>
            <p:cNvSpPr/>
            <p:nvPr/>
          </p:nvSpPr>
          <p:spPr bwMode="auto">
            <a:xfrm>
              <a:off x="5395625" y="3059315"/>
              <a:ext cx="1295262" cy="634836"/>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pic>
          <p:nvPicPr>
            <p:cNvPr id="4" name="Picture 3">
              <a:extLst>
                <a:ext uri="{FF2B5EF4-FFF2-40B4-BE49-F238E27FC236}">
                  <a16:creationId xmlns:a16="http://schemas.microsoft.com/office/drawing/2014/main" id="{3BA757BD-3D4E-4122-9CE1-908ED4DD306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666148" y="3124318"/>
              <a:ext cx="819156" cy="504829"/>
            </a:xfrm>
            <a:prstGeom prst="rect">
              <a:avLst/>
            </a:prstGeom>
          </p:spPr>
        </p:pic>
        <p:pic>
          <p:nvPicPr>
            <p:cNvPr id="6" name="Picture 5">
              <a:extLst>
                <a:ext uri="{FF2B5EF4-FFF2-40B4-BE49-F238E27FC236}">
                  <a16:creationId xmlns:a16="http://schemas.microsoft.com/office/drawing/2014/main" id="{E3B061F7-0F65-41D0-8D7E-B8B2BAE2F59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485304" y="2939330"/>
              <a:ext cx="350332" cy="364487"/>
            </a:xfrm>
            <a:prstGeom prst="rect">
              <a:avLst/>
            </a:prstGeom>
          </p:spPr>
        </p:pic>
        <p:sp>
          <p:nvSpPr>
            <p:cNvPr id="20" name="Rectangle 19">
              <a:extLst>
                <a:ext uri="{FF2B5EF4-FFF2-40B4-BE49-F238E27FC236}">
                  <a16:creationId xmlns:a16="http://schemas.microsoft.com/office/drawing/2014/main" id="{1A4E381F-BD20-4FF3-BE4B-B4FA6A6672A4}"/>
                </a:ext>
                <a:ext uri="{C183D7F6-B498-43B3-948B-1728B52AA6E4}">
                  <adec:decorative xmlns:adec="http://schemas.microsoft.com/office/drawing/2017/decorative" val="1"/>
                </a:ext>
              </a:extLst>
            </p:cNvPr>
            <p:cNvSpPr/>
            <p:nvPr/>
          </p:nvSpPr>
          <p:spPr bwMode="auto">
            <a:xfrm>
              <a:off x="726931" y="1697838"/>
              <a:ext cx="7238859" cy="3384299"/>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sp>
        <p:nvSpPr>
          <p:cNvPr id="18" name="Text Placeholder 116">
            <a:extLst>
              <a:ext uri="{FF2B5EF4-FFF2-40B4-BE49-F238E27FC236}">
                <a16:creationId xmlns:a16="http://schemas.microsoft.com/office/drawing/2014/main" id="{F9048052-FF57-4DBE-B5FD-0814AF27A7AA}"/>
              </a:ext>
            </a:extLst>
          </p:cNvPr>
          <p:cNvSpPr txBox="1">
            <a:spLocks/>
          </p:cNvSpPr>
          <p:nvPr/>
        </p:nvSpPr>
        <p:spPr>
          <a:xfrm>
            <a:off x="516378" y="1010374"/>
            <a:ext cx="4921296"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Headings)"/>
                <a:ea typeface="+mn-ea"/>
                <a:cs typeface="+mn-cs"/>
              </a:rPr>
              <a:t>Code free data transformation at scale</a:t>
            </a:r>
          </a:p>
        </p:txBody>
      </p:sp>
      <p:sp>
        <p:nvSpPr>
          <p:cNvPr id="5" name="Title 4"/>
          <p:cNvSpPr>
            <a:spLocks noGrp="1"/>
          </p:cNvSpPr>
          <p:nvPr>
            <p:ph type="title"/>
          </p:nvPr>
        </p:nvSpPr>
        <p:spPr/>
        <p:txBody>
          <a:bodyPr/>
          <a:lstStyle/>
          <a:p>
            <a:r>
              <a:rPr lang="en-US" dirty="0"/>
              <a:t>Methods for transforming data in Azure Data Factory</a:t>
            </a:r>
          </a:p>
        </p:txBody>
      </p:sp>
    </p:spTree>
    <p:extLst>
      <p:ext uri="{BB962C8B-B14F-4D97-AF65-F5344CB8AC3E}">
        <p14:creationId xmlns:p14="http://schemas.microsoft.com/office/powerpoint/2010/main" val="353870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A box with the word Mapping Data Flow and the Mapping Data Flow icon">
            <a:extLst>
              <a:ext uri="{FF2B5EF4-FFF2-40B4-BE49-F238E27FC236}">
                <a16:creationId xmlns:a16="http://schemas.microsoft.com/office/drawing/2014/main" id="{73CE60C9-BBBA-4BB4-A3ED-162332B03662}"/>
              </a:ext>
            </a:extLst>
          </p:cNvPr>
          <p:cNvGrpSpPr/>
          <p:nvPr/>
        </p:nvGrpSpPr>
        <p:grpSpPr>
          <a:xfrm>
            <a:off x="8049264" y="2222031"/>
            <a:ext cx="2651760" cy="2302959"/>
            <a:chOff x="8049264" y="2222031"/>
            <a:chExt cx="2651760" cy="2302959"/>
          </a:xfrm>
        </p:grpSpPr>
        <p:sp>
          <p:nvSpPr>
            <p:cNvPr id="12" name="Rectangle: Rounded Corners 11">
              <a:extLst>
                <a:ext uri="{FF2B5EF4-FFF2-40B4-BE49-F238E27FC236}">
                  <a16:creationId xmlns:a16="http://schemas.microsoft.com/office/drawing/2014/main" id="{BE169E6E-A413-4934-AFD9-2A947D6DC3FD}"/>
                </a:ext>
              </a:extLst>
            </p:cNvPr>
            <p:cNvSpPr/>
            <p:nvPr/>
          </p:nvSpPr>
          <p:spPr bwMode="auto">
            <a:xfrm>
              <a:off x="8049264" y="2232488"/>
              <a:ext cx="2651760" cy="2292502"/>
            </a:xfrm>
            <a:prstGeom prst="roundRect">
              <a:avLst>
                <a:gd name="adj" fmla="val 6904"/>
              </a:avLst>
            </a:prstGeom>
            <a:solidFill>
              <a:schemeClr val="bg2">
                <a:lumMod val="20000"/>
                <a:lumOff val="80000"/>
                <a:alpha val="15000"/>
              </a:schemeClr>
            </a:solidFill>
            <a:ln w="19050">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vert270"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E6E6E6"/>
                </a:solidFill>
                <a:effectLst/>
                <a:uLnTx/>
                <a:uFillTx/>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FCC24052-008B-4C30-AB9D-8F6789F4F5B6}"/>
                </a:ext>
              </a:extLst>
            </p:cNvPr>
            <p:cNvSpPr txBox="1"/>
            <p:nvPr/>
          </p:nvSpPr>
          <p:spPr>
            <a:xfrm>
              <a:off x="8280189" y="2222031"/>
              <a:ext cx="2314239" cy="566656"/>
            </a:xfrm>
            <a:prstGeom prst="rect">
              <a:avLst/>
            </a:prstGeom>
            <a:noFill/>
          </p:spPr>
          <p:txBody>
            <a:bodyPr wrap="square" lIns="0"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a:ea typeface="+mn-ea"/>
                  <a:cs typeface="+mn-cs"/>
                </a:rPr>
                <a:t>Mapping Data Flow</a:t>
              </a:r>
            </a:p>
          </p:txBody>
        </p:sp>
        <p:sp>
          <p:nvSpPr>
            <p:cNvPr id="14" name="Cylinder 13">
              <a:extLst>
                <a:ext uri="{FF2B5EF4-FFF2-40B4-BE49-F238E27FC236}">
                  <a16:creationId xmlns:a16="http://schemas.microsoft.com/office/drawing/2014/main" id="{3C464944-D5C9-4485-A006-F42F622A2EA0}"/>
                </a:ext>
              </a:extLst>
            </p:cNvPr>
            <p:cNvSpPr/>
            <p:nvPr/>
          </p:nvSpPr>
          <p:spPr bwMode="auto">
            <a:xfrm>
              <a:off x="8660053" y="3209393"/>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BFE2E726-CFAA-4E2B-8CD7-0DFD35226BF9}"/>
                </a:ext>
              </a:extLst>
            </p:cNvPr>
            <p:cNvSpPr/>
            <p:nvPr/>
          </p:nvSpPr>
          <p:spPr bwMode="auto">
            <a:xfrm>
              <a:off x="9524292" y="3200884"/>
              <a:ext cx="544010" cy="428263"/>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E61001AC-301F-45B8-96B0-2FA688DE7F9F}"/>
                </a:ext>
              </a:extLst>
            </p:cNvPr>
            <p:cNvCxnSpPr/>
            <p:nvPr/>
          </p:nvCxnSpPr>
          <p:spPr>
            <a:xfrm>
              <a:off x="8970380" y="3059315"/>
              <a:ext cx="706055" cy="0"/>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1" name="Text Placeholder 4">
            <a:extLst>
              <a:ext uri="{FF2B5EF4-FFF2-40B4-BE49-F238E27FC236}">
                <a16:creationId xmlns:a16="http://schemas.microsoft.com/office/drawing/2014/main" id="{8B567D20-6AD5-4159-8F33-85CDC823EA42}"/>
              </a:ext>
            </a:extLst>
          </p:cNvPr>
          <p:cNvSpPr txBox="1">
            <a:spLocks/>
          </p:cNvSpPr>
          <p:nvPr/>
        </p:nvSpPr>
        <p:spPr>
          <a:xfrm>
            <a:off x="1470843" y="1960113"/>
            <a:ext cx="5862061" cy="3616375"/>
          </a:xfrm>
          <a:prstGeom prst="rect">
            <a:avLst/>
          </a:prstGeom>
        </p:spPr>
        <p:txBody>
          <a:bodyPr vert="horz" wrap="square" lIns="0" tIns="0" rIns="0" bIns="0" rtlCol="0" anchor="ctr">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Perform data cleansing, transformation, aggregations, etc.</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Enables you to build resilient data flows in a code free environment</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Enable you to focus on building business logic and data transformation</a:t>
            </a:r>
          </a:p>
          <a:p>
            <a:pPr marL="0" marR="0" lvl="0" indent="0" algn="l" defTabSz="914367" rtl="0" eaLnBrk="1" fontAlgn="auto" latinLnBrk="0" hangingPunct="1">
              <a:lnSpc>
                <a:spcPct val="100000"/>
              </a:lnSpc>
              <a:spcBef>
                <a:spcPts val="0"/>
              </a:spcBef>
              <a:spcAft>
                <a:spcPts val="3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Underlying infrastructure is provisioned automatically with cloud scale via Spark execution</a:t>
            </a:r>
          </a:p>
        </p:txBody>
      </p:sp>
      <p:sp>
        <p:nvSpPr>
          <p:cNvPr id="22" name="L-Shape 21">
            <a:extLst>
              <a:ext uri="{FF2B5EF4-FFF2-40B4-BE49-F238E27FC236}">
                <a16:creationId xmlns:a16="http://schemas.microsoft.com/office/drawing/2014/main" id="{7D08F4A2-CB83-44F0-BEDD-BAC6EF5549C7}"/>
              </a:ext>
            </a:extLst>
          </p:cNvPr>
          <p:cNvSpPr/>
          <p:nvPr/>
        </p:nvSpPr>
        <p:spPr bwMode="auto">
          <a:xfrm rot="13500000">
            <a:off x="1057844" y="2046637"/>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L-Shape 22">
            <a:extLst>
              <a:ext uri="{FF2B5EF4-FFF2-40B4-BE49-F238E27FC236}">
                <a16:creationId xmlns:a16="http://schemas.microsoft.com/office/drawing/2014/main" id="{BD384771-A76D-4981-ACDE-FDC9275B9969}"/>
              </a:ext>
            </a:extLst>
          </p:cNvPr>
          <p:cNvSpPr/>
          <p:nvPr/>
        </p:nvSpPr>
        <p:spPr bwMode="auto">
          <a:xfrm rot="13500000">
            <a:off x="1057845" y="3051404"/>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L-Shape 24">
            <a:extLst>
              <a:ext uri="{FF2B5EF4-FFF2-40B4-BE49-F238E27FC236}">
                <a16:creationId xmlns:a16="http://schemas.microsoft.com/office/drawing/2014/main" id="{725B8847-8FA7-46DA-B68D-DF40191365C7}"/>
              </a:ext>
            </a:extLst>
          </p:cNvPr>
          <p:cNvSpPr/>
          <p:nvPr/>
        </p:nvSpPr>
        <p:spPr bwMode="auto">
          <a:xfrm rot="13500000">
            <a:off x="1057845" y="4047808"/>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L-Shape 16">
            <a:extLst>
              <a:ext uri="{FF2B5EF4-FFF2-40B4-BE49-F238E27FC236}">
                <a16:creationId xmlns:a16="http://schemas.microsoft.com/office/drawing/2014/main" id="{A03A44D9-F19D-4C30-8601-7FEBD3EFB7A2}"/>
              </a:ext>
            </a:extLst>
          </p:cNvPr>
          <p:cNvSpPr/>
          <p:nvPr/>
        </p:nvSpPr>
        <p:spPr bwMode="auto">
          <a:xfrm rot="13500000">
            <a:off x="1057843" y="5027005"/>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Text Placeholder 116">
            <a:extLst>
              <a:ext uri="{FF2B5EF4-FFF2-40B4-BE49-F238E27FC236}">
                <a16:creationId xmlns:a16="http://schemas.microsoft.com/office/drawing/2014/main" id="{F9048052-FF57-4DBE-B5FD-0814AF27A7AA}"/>
              </a:ext>
              <a:ext uri="{C183D7F6-B498-43B3-948B-1728B52AA6E4}">
                <adec:decorative xmlns:adec="http://schemas.microsoft.com/office/drawing/2017/decorative" val="1"/>
              </a:ext>
            </a:extLst>
          </p:cNvPr>
          <p:cNvSpPr txBox="1">
            <a:spLocks/>
          </p:cNvSpPr>
          <p:nvPr/>
        </p:nvSpPr>
        <p:spPr>
          <a:xfrm>
            <a:off x="585217" y="1027757"/>
            <a:ext cx="4921296"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Headings)"/>
                <a:ea typeface="+mn-ea"/>
                <a:cs typeface="+mn-cs"/>
              </a:rPr>
              <a:t>Code free data transformation at scale</a:t>
            </a:r>
          </a:p>
        </p:txBody>
      </p:sp>
      <p:sp>
        <p:nvSpPr>
          <p:cNvPr id="5" name="Title 4">
            <a:extLst>
              <a:ext uri="{C183D7F6-B498-43B3-948B-1728B52AA6E4}">
                <adec:decorative xmlns:adec="http://schemas.microsoft.com/office/drawing/2017/decorative" val="1"/>
              </a:ext>
            </a:extLst>
          </p:cNvPr>
          <p:cNvSpPr>
            <a:spLocks noGrp="1"/>
          </p:cNvSpPr>
          <p:nvPr>
            <p:ph type="title"/>
          </p:nvPr>
        </p:nvSpPr>
        <p:spPr/>
        <p:txBody>
          <a:bodyPr/>
          <a:lstStyle/>
          <a:p>
            <a:r>
              <a:rPr lang="en-US" dirty="0"/>
              <a:t>Benefits of Mapping Data Flow</a:t>
            </a:r>
          </a:p>
        </p:txBody>
      </p:sp>
    </p:spTree>
    <p:extLst>
      <p:ext uri="{BB962C8B-B14F-4D97-AF65-F5344CB8AC3E}">
        <p14:creationId xmlns:p14="http://schemas.microsoft.com/office/powerpoint/2010/main" val="350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the Azure Data Factory create Data Flow">
            <a:extLst>
              <a:ext uri="{FF2B5EF4-FFF2-40B4-BE49-F238E27FC236}">
                <a16:creationId xmlns:a16="http://schemas.microsoft.com/office/drawing/2014/main" id="{EFE84489-3CEB-4B33-908A-A288DAA93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86" y="1373746"/>
            <a:ext cx="2772915" cy="2862587"/>
          </a:xfrm>
          <a:prstGeom prst="rect">
            <a:avLst/>
          </a:prstGeom>
        </p:spPr>
      </p:pic>
      <p:pic>
        <p:nvPicPr>
          <p:cNvPr id="11" name="Picture 10" descr="A screenshot of the Data Flow designer in Azure Data Factory">
            <a:extLst>
              <a:ext uri="{FF2B5EF4-FFF2-40B4-BE49-F238E27FC236}">
                <a16:creationId xmlns:a16="http://schemas.microsoft.com/office/drawing/2014/main" id="{CB746B3C-8242-494C-BFC5-CFAC569B268E}"/>
              </a:ext>
            </a:extLst>
          </p:cNvPr>
          <p:cNvPicPr>
            <a:picLocks noChangeAspect="1"/>
          </p:cNvPicPr>
          <p:nvPr/>
        </p:nvPicPr>
        <p:blipFill>
          <a:blip r:embed="rId4"/>
          <a:stretch>
            <a:fillRect/>
          </a:stretch>
        </p:blipFill>
        <p:spPr>
          <a:xfrm>
            <a:off x="509286" y="1373745"/>
            <a:ext cx="10521387" cy="5346081"/>
          </a:xfrm>
          <a:prstGeom prst="rect">
            <a:avLst/>
          </a:prstGeom>
        </p:spPr>
      </p:pic>
      <p:sp>
        <p:nvSpPr>
          <p:cNvPr id="18" name="Text Placeholder 116">
            <a:extLst>
              <a:ext uri="{FF2B5EF4-FFF2-40B4-BE49-F238E27FC236}">
                <a16:creationId xmlns:a16="http://schemas.microsoft.com/office/drawing/2014/main" id="{F9048052-FF57-4DBE-B5FD-0814AF27A7AA}"/>
              </a:ext>
            </a:extLst>
          </p:cNvPr>
          <p:cNvSpPr txBox="1">
            <a:spLocks/>
          </p:cNvSpPr>
          <p:nvPr/>
        </p:nvSpPr>
        <p:spPr>
          <a:xfrm>
            <a:off x="585217" y="966325"/>
            <a:ext cx="4921296"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Headings)"/>
                <a:ea typeface="+mn-ea"/>
                <a:cs typeface="+mn-cs"/>
              </a:rPr>
              <a:t>Code free data transformation at scale</a:t>
            </a:r>
          </a:p>
        </p:txBody>
      </p:sp>
      <p:sp>
        <p:nvSpPr>
          <p:cNvPr id="5" name="Title 4"/>
          <p:cNvSpPr>
            <a:spLocks noGrp="1"/>
          </p:cNvSpPr>
          <p:nvPr>
            <p:ph type="title"/>
          </p:nvPr>
        </p:nvSpPr>
        <p:spPr/>
        <p:txBody>
          <a:bodyPr/>
          <a:lstStyle/>
          <a:p>
            <a:r>
              <a:rPr lang="en-US" dirty="0"/>
              <a:t>Using the Mapping Data Flow</a:t>
            </a:r>
          </a:p>
        </p:txBody>
      </p:sp>
    </p:spTree>
    <p:extLst>
      <p:ext uri="{BB962C8B-B14F-4D97-AF65-F5344CB8AC3E}">
        <p14:creationId xmlns:p14="http://schemas.microsoft.com/office/powerpoint/2010/main" val="3895639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the Data Flow designer in Azure Data Factory">
            <a:extLst>
              <a:ext uri="{FF2B5EF4-FFF2-40B4-BE49-F238E27FC236}">
                <a16:creationId xmlns:a16="http://schemas.microsoft.com/office/drawing/2014/main" id="{447152E0-0CAD-4104-AAE2-389F05E44AD0}"/>
              </a:ext>
            </a:extLst>
          </p:cNvPr>
          <p:cNvPicPr>
            <a:picLocks noChangeAspect="1"/>
          </p:cNvPicPr>
          <p:nvPr/>
        </p:nvPicPr>
        <p:blipFill>
          <a:blip r:embed="rId3"/>
          <a:stretch>
            <a:fillRect/>
          </a:stretch>
        </p:blipFill>
        <p:spPr>
          <a:xfrm>
            <a:off x="542387" y="1496663"/>
            <a:ext cx="8514486" cy="4421521"/>
          </a:xfrm>
          <a:prstGeom prst="rect">
            <a:avLst/>
          </a:prstGeom>
        </p:spPr>
      </p:pic>
      <p:pic>
        <p:nvPicPr>
          <p:cNvPr id="8" name="Graphic 7" descr="Arrow Slight curve">
            <a:extLst>
              <a:ext uri="{FF2B5EF4-FFF2-40B4-BE49-F238E27FC236}">
                <a16:creationId xmlns:a16="http://schemas.microsoft.com/office/drawing/2014/main" id="{30859B11-3E25-4395-BDE8-713F1986C6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716404" flipH="1">
            <a:off x="1253736" y="2986896"/>
            <a:ext cx="1620454" cy="1079339"/>
          </a:xfrm>
          <a:prstGeom prst="rect">
            <a:avLst/>
          </a:prstGeom>
        </p:spPr>
      </p:pic>
      <p:pic>
        <p:nvPicPr>
          <p:cNvPr id="9" name="Picture 8" descr="A screenshot of the Adding a Data Flow in Azure Data Factory">
            <a:extLst>
              <a:ext uri="{FF2B5EF4-FFF2-40B4-BE49-F238E27FC236}">
                <a16:creationId xmlns:a16="http://schemas.microsoft.com/office/drawing/2014/main" id="{07F900D4-7B9E-47D9-92C3-57EABB43BB21}"/>
              </a:ext>
            </a:extLst>
          </p:cNvPr>
          <p:cNvPicPr>
            <a:picLocks noChangeAspect="1"/>
          </p:cNvPicPr>
          <p:nvPr/>
        </p:nvPicPr>
        <p:blipFill>
          <a:blip r:embed="rId6"/>
          <a:stretch>
            <a:fillRect/>
          </a:stretch>
        </p:blipFill>
        <p:spPr>
          <a:xfrm>
            <a:off x="7584007" y="1162395"/>
            <a:ext cx="3405294" cy="5090056"/>
          </a:xfrm>
          <a:prstGeom prst="rect">
            <a:avLst/>
          </a:prstGeom>
        </p:spPr>
      </p:pic>
      <p:pic>
        <p:nvPicPr>
          <p:cNvPr id="10" name="Picture 9" descr="A screenshot of the Data Flow designer in Azure Data Factory">
            <a:extLst>
              <a:ext uri="{FF2B5EF4-FFF2-40B4-BE49-F238E27FC236}">
                <a16:creationId xmlns:a16="http://schemas.microsoft.com/office/drawing/2014/main" id="{1C966000-F25F-4440-9A7F-2F080B66BD01}"/>
              </a:ext>
            </a:extLst>
          </p:cNvPr>
          <p:cNvPicPr>
            <a:picLocks noChangeAspect="1"/>
          </p:cNvPicPr>
          <p:nvPr/>
        </p:nvPicPr>
        <p:blipFill>
          <a:blip r:embed="rId7"/>
          <a:stretch>
            <a:fillRect/>
          </a:stretch>
        </p:blipFill>
        <p:spPr>
          <a:xfrm>
            <a:off x="542387" y="1496663"/>
            <a:ext cx="8306466" cy="4310216"/>
          </a:xfrm>
          <a:prstGeom prst="rect">
            <a:avLst/>
          </a:prstGeom>
        </p:spPr>
      </p:pic>
      <p:pic>
        <p:nvPicPr>
          <p:cNvPr id="12" name="Picture 11" descr="A screenshot of the Data Flow designer in Azure Data Factory with a Data Source Added">
            <a:extLst>
              <a:ext uri="{FF2B5EF4-FFF2-40B4-BE49-F238E27FC236}">
                <a16:creationId xmlns:a16="http://schemas.microsoft.com/office/drawing/2014/main" id="{5284FAAC-D984-458B-8B96-BA9BBB668FB7}"/>
              </a:ext>
            </a:extLst>
          </p:cNvPr>
          <p:cNvPicPr>
            <a:picLocks noChangeAspect="1"/>
          </p:cNvPicPr>
          <p:nvPr/>
        </p:nvPicPr>
        <p:blipFill>
          <a:blip r:embed="rId8"/>
          <a:stretch>
            <a:fillRect/>
          </a:stretch>
        </p:blipFill>
        <p:spPr>
          <a:xfrm>
            <a:off x="542387" y="1497616"/>
            <a:ext cx="8495178" cy="4420568"/>
          </a:xfrm>
          <a:prstGeom prst="rect">
            <a:avLst/>
          </a:prstGeom>
        </p:spPr>
      </p:pic>
      <p:sp>
        <p:nvSpPr>
          <p:cNvPr id="18" name="Text Placeholder 116">
            <a:extLst>
              <a:ext uri="{FF2B5EF4-FFF2-40B4-BE49-F238E27FC236}">
                <a16:creationId xmlns:a16="http://schemas.microsoft.com/office/drawing/2014/main" id="{F9048052-FF57-4DBE-B5FD-0814AF27A7AA}"/>
              </a:ext>
            </a:extLst>
          </p:cNvPr>
          <p:cNvSpPr txBox="1">
            <a:spLocks/>
          </p:cNvSpPr>
          <p:nvPr/>
        </p:nvSpPr>
        <p:spPr>
          <a:xfrm>
            <a:off x="585217" y="1009027"/>
            <a:ext cx="4921296" cy="271613"/>
          </a:xfrm>
          <a:prstGeom prst="rect">
            <a:avLst/>
          </a:prstGeom>
        </p:spPr>
        <p:txBody>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Headings)"/>
                <a:ea typeface="+mn-ea"/>
                <a:cs typeface="+mn-cs"/>
              </a:rPr>
              <a:t>Code free data transformation at scale</a:t>
            </a:r>
          </a:p>
        </p:txBody>
      </p:sp>
      <p:sp>
        <p:nvSpPr>
          <p:cNvPr id="5" name="Title 4"/>
          <p:cNvSpPr>
            <a:spLocks noGrp="1"/>
          </p:cNvSpPr>
          <p:nvPr>
            <p:ph type="title"/>
          </p:nvPr>
        </p:nvSpPr>
        <p:spPr/>
        <p:txBody>
          <a:bodyPr/>
          <a:lstStyle/>
          <a:p>
            <a:r>
              <a:rPr lang="en-US" dirty="0"/>
              <a:t>Starting the Mapping Data Flow</a:t>
            </a:r>
          </a:p>
        </p:txBody>
      </p:sp>
    </p:spTree>
    <p:extLst>
      <p:ext uri="{BB962C8B-B14F-4D97-AF65-F5344CB8AC3E}">
        <p14:creationId xmlns:p14="http://schemas.microsoft.com/office/powerpoint/2010/main" val="3800963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1" presetClass="exit" presetSubtype="0" fill="hold" nodeType="withEffect">
                                  <p:stCondLst>
                                    <p:cond delay="0"/>
                                  </p:stCondLst>
                                  <p:childTnLst>
                                    <p:set>
                                      <p:cBhvr>
                                        <p:cTn id="13" dur="1" fill="hold">
                                          <p:stCondLst>
                                            <p:cond delay="0"/>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ata source component in the Azure Data Factory Mapping Data Flow ">
            <a:extLst>
              <a:ext uri="{FF2B5EF4-FFF2-40B4-BE49-F238E27FC236}">
                <a16:creationId xmlns:a16="http://schemas.microsoft.com/office/drawing/2014/main" id="{E4B14E8A-D69D-4E8D-953C-00BB677FB457}"/>
              </a:ext>
            </a:extLst>
          </p:cNvPr>
          <p:cNvPicPr>
            <a:picLocks noChangeAspect="1"/>
          </p:cNvPicPr>
          <p:nvPr/>
        </p:nvPicPr>
        <p:blipFill>
          <a:blip r:embed="rId3"/>
          <a:stretch>
            <a:fillRect/>
          </a:stretch>
        </p:blipFill>
        <p:spPr>
          <a:xfrm>
            <a:off x="8413695" y="2715843"/>
            <a:ext cx="2852627" cy="1426313"/>
          </a:xfrm>
          <a:prstGeom prst="rect">
            <a:avLst/>
          </a:prstGeom>
        </p:spPr>
      </p:pic>
      <p:pic>
        <p:nvPicPr>
          <p:cNvPr id="7" name="Picture 6" descr="A word cloud of the transformation support in Azure Data Factory, including:&#10;&#10;Aggregate &#10;Alter Row &#10;ConditionalSplit &#10;Derived Column &#10;Exists &#10;Filter &#10;Join &#10;Lookup &#10;New Branch &#10;Pivot &#10;Select &#10;Sink &#10;Sort &#10;Source &#10;Surrogate Key &#10;Union &#10;Unpivot &#10;Window&#10;">
            <a:extLst>
              <a:ext uri="{FF2B5EF4-FFF2-40B4-BE49-F238E27FC236}">
                <a16:creationId xmlns:a16="http://schemas.microsoft.com/office/drawing/2014/main" id="{D9D9D859-E8E8-4A26-A8D1-73B0950B99D5}"/>
              </a:ext>
            </a:extLst>
          </p:cNvPr>
          <p:cNvPicPr>
            <a:picLocks noChangeAspect="1"/>
          </p:cNvPicPr>
          <p:nvPr/>
        </p:nvPicPr>
        <p:blipFill>
          <a:blip r:embed="rId4"/>
          <a:stretch>
            <a:fillRect/>
          </a:stretch>
        </p:blipFill>
        <p:spPr>
          <a:xfrm>
            <a:off x="925678" y="1482995"/>
            <a:ext cx="7122882" cy="4287787"/>
          </a:xfrm>
          <a:prstGeom prst="rect">
            <a:avLst/>
          </a:prstGeom>
        </p:spPr>
      </p:pic>
      <p:sp>
        <p:nvSpPr>
          <p:cNvPr id="5" name="Title 4"/>
          <p:cNvSpPr>
            <a:spLocks noGrp="1"/>
          </p:cNvSpPr>
          <p:nvPr>
            <p:ph type="title"/>
          </p:nvPr>
        </p:nvSpPr>
        <p:spPr/>
        <p:txBody>
          <a:bodyPr/>
          <a:lstStyle/>
          <a:p>
            <a:r>
              <a:rPr lang="en-US" dirty="0"/>
              <a:t>Transformation options in the Mapping Data Flow</a:t>
            </a:r>
          </a:p>
        </p:txBody>
      </p:sp>
    </p:spTree>
    <p:extLst>
      <p:ext uri="{BB962C8B-B14F-4D97-AF65-F5344CB8AC3E}">
        <p14:creationId xmlns:p14="http://schemas.microsoft.com/office/powerpoint/2010/main" val="1999883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dirty="0">
                <a:cs typeface="Segoe UI"/>
              </a:rPr>
              <a:t>ADF Enterprise Ready Features</a:t>
            </a:r>
          </a:p>
        </p:txBody>
      </p:sp>
    </p:spTree>
    <p:extLst>
      <p:ext uri="{BB962C8B-B14F-4D97-AF65-F5344CB8AC3E}">
        <p14:creationId xmlns:p14="http://schemas.microsoft.com/office/powerpoint/2010/main" val="4082381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4FFA3C-F5CD-4778-BBD8-28576CF68124}"/>
              </a:ext>
            </a:extLst>
          </p:cNvPr>
          <p:cNvSpPr/>
          <p:nvPr/>
        </p:nvSpPr>
        <p:spPr>
          <a:xfrm>
            <a:off x="541739" y="1421278"/>
            <a:ext cx="10972482" cy="3970318"/>
          </a:xfrm>
          <a:prstGeom prst="rect">
            <a:avLst/>
          </a:prstGeom>
        </p:spPr>
        <p:txBody>
          <a:bodyPr wrap="square">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3600" dirty="0">
              <a:solidFill>
                <a:srgbClr val="171717"/>
              </a:solidFill>
              <a:latin typeface="Segoe UI" panose="020B0502040204020203" pitchFamily="34" charset="0"/>
            </a:endParaRPr>
          </a:p>
          <a:p>
            <a:pPr marL="571500" indent="-571500" defTabSz="914400">
              <a:buFont typeface="Arial" panose="020B0604020202020204" pitchFamily="34" charset="0"/>
              <a:buChar char="•"/>
              <a:defRPr/>
            </a:pPr>
            <a:r>
              <a:rPr lang="en-US" sz="3600" dirty="0">
                <a:solidFill>
                  <a:srgbClr val="171717"/>
                </a:solidFill>
                <a:latin typeface="Segoe UI" panose="020B0502040204020203" pitchFamily="34" charset="0"/>
              </a:rPr>
              <a:t>Full integration with GIT and Azure DevOps</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dirty="0">
                <a:solidFill>
                  <a:srgbClr val="171717"/>
                </a:solidFill>
                <a:latin typeface="Segoe UI" panose="020B0502040204020203" pitchFamily="34" charset="0"/>
              </a:rPr>
              <a:t>Self-hosted IR for on-prem connectivity</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Monitoring plane, integrated with Azure Monitor</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dirty="0">
                <a:solidFill>
                  <a:srgbClr val="171717"/>
                </a:solidFill>
                <a:latin typeface="Segoe UI" panose="020B0502040204020203" pitchFamily="34" charset="0"/>
              </a:rPr>
              <a:t>Usage of Managed Identities, no need for keys</a:t>
            </a: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600" b="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3600" b="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=&gt;Essential to bring your ADF pipeline to production</a:t>
            </a:r>
            <a:endParaRPr kumimoji="0" lang="en-GB" sz="3600" b="0" u="none" strike="noStrike" kern="1200" cap="none" spc="0" normalizeH="0" baseline="0" noProof="0" dirty="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0C5B836C-347E-4D20-95BC-D23BE247F094}"/>
              </a:ext>
            </a:extLst>
          </p:cNvPr>
          <p:cNvSpPr>
            <a:spLocks noGrp="1"/>
          </p:cNvSpPr>
          <p:nvPr>
            <p:ph type="title"/>
          </p:nvPr>
        </p:nvSpPr>
        <p:spPr/>
        <p:txBody>
          <a:bodyPr/>
          <a:lstStyle/>
          <a:p>
            <a:r>
              <a:rPr lang="en-US" dirty="0">
                <a:solidFill>
                  <a:schemeClr val="accent1"/>
                </a:solidFill>
              </a:rPr>
              <a:t>ADF Enterprise Ready Features</a:t>
            </a:r>
            <a:endParaRPr lang="en-GB" dirty="0"/>
          </a:p>
        </p:txBody>
      </p:sp>
    </p:spTree>
    <p:extLst>
      <p:ext uri="{BB962C8B-B14F-4D97-AF65-F5344CB8AC3E}">
        <p14:creationId xmlns:p14="http://schemas.microsoft.com/office/powerpoint/2010/main" val="15974164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4506" y="2589481"/>
            <a:ext cx="7915095" cy="1495794"/>
          </a:xfrm>
        </p:spPr>
        <p:txBody>
          <a:bodyPr/>
          <a:lstStyle/>
          <a:p>
            <a:r>
              <a:rPr lang="en-US" dirty="0"/>
              <a:t>Demo:</a:t>
            </a:r>
            <a:br>
              <a:rPr lang="en-US" dirty="0"/>
            </a:br>
            <a:r>
              <a:rPr lang="en-US" dirty="0"/>
              <a:t>Transforming your data</a:t>
            </a:r>
            <a:br>
              <a:rPr lang="en-US" dirty="0"/>
            </a:br>
            <a:r>
              <a:rPr lang="en-US" dirty="0"/>
              <a:t>in ADF &amp; bring it to production</a:t>
            </a:r>
          </a:p>
        </p:txBody>
      </p:sp>
      <p:sp>
        <p:nvSpPr>
          <p:cNvPr id="4" name="Text Placeholder 3"/>
          <p:cNvSpPr>
            <a:spLocks noGrp="1"/>
          </p:cNvSpPr>
          <p:nvPr>
            <p:ph type="body" sz="quarter" idx="12"/>
          </p:nvPr>
        </p:nvSpPr>
        <p:spPr>
          <a:xfrm>
            <a:off x="452868" y="4374362"/>
            <a:ext cx="5510784" cy="338554"/>
          </a:xfrm>
        </p:spPr>
        <p:txBody>
          <a:bodyPr vert="horz" wrap="square" lIns="0" tIns="0" rIns="0" bIns="0" rtlCol="0" anchor="t">
            <a:spAutoFit/>
          </a:bodyPr>
          <a:lstStyle/>
          <a:p>
            <a:r>
              <a:rPr lang="en-US" dirty="0"/>
              <a:t>René Bremer</a:t>
            </a:r>
          </a:p>
        </p:txBody>
      </p:sp>
    </p:spTree>
    <p:extLst>
      <p:ext uri="{BB962C8B-B14F-4D97-AF65-F5344CB8AC3E}">
        <p14:creationId xmlns:p14="http://schemas.microsoft.com/office/powerpoint/2010/main" val="28150439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3041334"/>
            <a:ext cx="7043420" cy="492443"/>
          </a:xfrm>
        </p:spPr>
        <p:txBody>
          <a:bodyPr/>
          <a:lstStyle/>
          <a:p>
            <a:r>
              <a:rPr lang="en-GB" sz="3200" dirty="0"/>
              <a:t>Transforming and enriching data</a:t>
            </a:r>
            <a:endParaRPr lang="en-US" sz="3200"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77108"/>
          </a:xfrm>
        </p:spPr>
        <p:txBody>
          <a:bodyPr/>
          <a:lstStyle/>
          <a:p>
            <a:r>
              <a:rPr lang="en-US" dirty="0"/>
              <a:t>René Bremer</a:t>
            </a:r>
          </a:p>
          <a:p>
            <a:r>
              <a:rPr lang="en-US" dirty="0"/>
              <a:t>Cloud Solution Architect</a:t>
            </a:r>
          </a:p>
        </p:txBody>
      </p:sp>
    </p:spTree>
    <p:extLst>
      <p:ext uri="{BB962C8B-B14F-4D97-AF65-F5344CB8AC3E}">
        <p14:creationId xmlns:p14="http://schemas.microsoft.com/office/powerpoint/2010/main" val="29594049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48E523C-5111-482D-B5F4-74DCD8630DF4}"/>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915" t="948" r="2239" b="842"/>
          <a:stretch/>
        </p:blipFill>
        <p:spPr>
          <a:xfrm>
            <a:off x="0" y="0"/>
            <a:ext cx="6096000" cy="6871120"/>
          </a:xfrm>
          <a:prstGeom prst="rect">
            <a:avLst/>
          </a:prstGeom>
        </p:spPr>
      </p:pic>
      <p:sp>
        <p:nvSpPr>
          <p:cNvPr id="4" name="Rectangle 3">
            <a:extLst>
              <a:ext uri="{FF2B5EF4-FFF2-40B4-BE49-F238E27FC236}">
                <a16:creationId xmlns:a16="http://schemas.microsoft.com/office/drawing/2014/main" id="{4B147562-7142-3146-A939-6EAB85683062}"/>
              </a:ext>
              <a:ext uri="{C183D7F6-B498-43B3-948B-1728B52AA6E4}">
                <adec:decorative xmlns:adec="http://schemas.microsoft.com/office/drawing/2017/decorative" val="1"/>
              </a:ext>
            </a:extLst>
          </p:cNvPr>
          <p:cNvSpPr/>
          <p:nvPr/>
        </p:nvSpPr>
        <p:spPr bwMode="auto">
          <a:xfrm>
            <a:off x="0" y="0"/>
            <a:ext cx="6096000" cy="6858001"/>
          </a:xfrm>
          <a:prstGeom prst="rect">
            <a:avLst/>
          </a:prstGeom>
          <a:solidFill>
            <a:srgbClr val="000000">
              <a:alpha val="4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a:ln>
                <a:solidFill>
                  <a:sysClr val="windowText" lastClr="000000"/>
                </a:solid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5AECB9B8-267C-4185-BBD3-1AF6610343A9}"/>
              </a:ext>
            </a:extLst>
          </p:cNvPr>
          <p:cNvSpPr>
            <a:spLocks noGrp="1"/>
          </p:cNvSpPr>
          <p:nvPr>
            <p:ph type="title"/>
          </p:nvPr>
        </p:nvSpPr>
        <p:spPr>
          <a:xfrm>
            <a:off x="1297590" y="629383"/>
            <a:ext cx="3076517" cy="758022"/>
          </a:xfrm>
        </p:spPr>
        <p:txBody>
          <a:bodyPr/>
          <a:lstStyle/>
          <a:p>
            <a:r>
              <a:rPr lang="en-US" sz="4000" dirty="0">
                <a:solidFill>
                  <a:schemeClr val="bg2"/>
                </a:solidFill>
              </a:rPr>
              <a:t>In Summary:</a:t>
            </a:r>
            <a:br>
              <a:rPr lang="en-US" sz="4000" dirty="0">
                <a:solidFill>
                  <a:schemeClr val="bg2"/>
                </a:solidFill>
              </a:rPr>
            </a:br>
            <a:br>
              <a:rPr lang="en-US" sz="4000" dirty="0">
                <a:solidFill>
                  <a:schemeClr val="bg2"/>
                </a:solidFill>
              </a:rPr>
            </a:br>
            <a:br>
              <a:rPr lang="en-US" sz="4000" dirty="0">
                <a:solidFill>
                  <a:schemeClr val="bg2"/>
                </a:solidFill>
              </a:rPr>
            </a:br>
            <a:br>
              <a:rPr lang="en-US" sz="4000" dirty="0">
                <a:solidFill>
                  <a:schemeClr val="bg2"/>
                </a:solidFill>
              </a:rPr>
            </a:br>
            <a:br>
              <a:rPr lang="en-US" sz="4000" dirty="0">
                <a:solidFill>
                  <a:schemeClr val="bg2"/>
                </a:solidFill>
              </a:rPr>
            </a:br>
            <a:r>
              <a:rPr lang="en-US" sz="4000" dirty="0">
                <a:solidFill>
                  <a:schemeClr val="bg2"/>
                </a:solidFill>
              </a:rPr>
              <a:t>Transforming Data with Azure Data Factory</a:t>
            </a:r>
            <a:br>
              <a:rPr lang="en-US" sz="4000" dirty="0">
                <a:solidFill>
                  <a:schemeClr val="bg2"/>
                </a:solidFill>
              </a:rPr>
            </a:br>
            <a:br>
              <a:rPr lang="en-US" sz="4000" dirty="0">
                <a:solidFill>
                  <a:schemeClr val="bg2"/>
                </a:solidFill>
              </a:rPr>
            </a:br>
            <a:br>
              <a:rPr lang="en-US" sz="4000" dirty="0">
                <a:solidFill>
                  <a:schemeClr val="bg2"/>
                </a:solidFill>
              </a:rPr>
            </a:br>
            <a:endParaRPr lang="en-US" sz="4000" dirty="0">
              <a:solidFill>
                <a:schemeClr val="bg2"/>
              </a:solidFill>
            </a:endParaRPr>
          </a:p>
        </p:txBody>
      </p:sp>
      <p:sp>
        <p:nvSpPr>
          <p:cNvPr id="6" name="L-Shape 5">
            <a:extLst>
              <a:ext uri="{C183D7F6-B498-43B3-948B-1728B52AA6E4}">
                <adec:decorative xmlns:adec="http://schemas.microsoft.com/office/drawing/2017/decorative" val="1"/>
              </a:ext>
            </a:extLst>
          </p:cNvPr>
          <p:cNvSpPr/>
          <p:nvPr/>
        </p:nvSpPr>
        <p:spPr bwMode="auto">
          <a:xfrm rot="13500000">
            <a:off x="6519666" y="708562"/>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 name="L-Shape 6">
            <a:extLst>
              <a:ext uri="{C183D7F6-B498-43B3-948B-1728B52AA6E4}">
                <adec:decorative xmlns:adec="http://schemas.microsoft.com/office/drawing/2017/decorative" val="1"/>
              </a:ext>
            </a:extLst>
          </p:cNvPr>
          <p:cNvSpPr/>
          <p:nvPr/>
        </p:nvSpPr>
        <p:spPr bwMode="auto">
          <a:xfrm rot="13500000">
            <a:off x="6506572" y="2125026"/>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 name="L-Shape 7">
            <a:extLst>
              <a:ext uri="{C183D7F6-B498-43B3-948B-1728B52AA6E4}">
                <adec:decorative xmlns:adec="http://schemas.microsoft.com/office/drawing/2017/decorative" val="1"/>
              </a:ext>
            </a:extLst>
          </p:cNvPr>
          <p:cNvSpPr/>
          <p:nvPr/>
        </p:nvSpPr>
        <p:spPr bwMode="auto">
          <a:xfrm rot="13500000">
            <a:off x="6495996" y="3507071"/>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 name="L-Shape 9">
            <a:extLst>
              <a:ext uri="{C183D7F6-B498-43B3-948B-1728B52AA6E4}">
                <adec:decorative xmlns:adec="http://schemas.microsoft.com/office/drawing/2017/decorative" val="1"/>
              </a:ext>
            </a:extLst>
          </p:cNvPr>
          <p:cNvSpPr/>
          <p:nvPr/>
        </p:nvSpPr>
        <p:spPr bwMode="auto">
          <a:xfrm rot="13500000">
            <a:off x="6519666" y="4309988"/>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 name="L-Shape 10">
            <a:extLst>
              <a:ext uri="{FF2B5EF4-FFF2-40B4-BE49-F238E27FC236}">
                <a16:creationId xmlns:a16="http://schemas.microsoft.com/office/drawing/2014/main" id="{3D4B1CBF-6CA8-4A97-86C1-B5D711B29DE8}"/>
              </a:ext>
              <a:ext uri="{C183D7F6-B498-43B3-948B-1728B52AA6E4}">
                <adec:decorative xmlns:adec="http://schemas.microsoft.com/office/drawing/2017/decorative" val="1"/>
              </a:ext>
            </a:extLst>
          </p:cNvPr>
          <p:cNvSpPr/>
          <p:nvPr/>
        </p:nvSpPr>
        <p:spPr bwMode="auto">
          <a:xfrm rot="13500000">
            <a:off x="6519665" y="5130953"/>
            <a:ext cx="155434" cy="155434"/>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202126F3-6D4F-4CD1-A0E1-FA9DDC760BCB}"/>
              </a:ext>
            </a:extLst>
          </p:cNvPr>
          <p:cNvSpPr txBox="1">
            <a:spLocks/>
          </p:cNvSpPr>
          <p:nvPr/>
        </p:nvSpPr>
        <p:spPr>
          <a:xfrm>
            <a:off x="7075096" y="556418"/>
            <a:ext cx="5111750" cy="5745163"/>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632"/>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Azure Data Factory (ADF) is a cloud-based data integration service that allows you to orchestrate and automate data movement and data transformation.</a:t>
            </a:r>
            <a:endParaRPr kumimoji="0" lang="en-GB"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632"/>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Transforming data can be performed in ADF by orchestrating a compute resource, calling an SSIS package or using the Mapping Data Flow feature</a:t>
            </a:r>
          </a:p>
          <a:p>
            <a:pPr marL="0" marR="0" lvl="0" indent="0" algn="l" defTabSz="932742" rtl="0" eaLnBrk="1" fontAlgn="auto" latinLnBrk="0" hangingPunct="1">
              <a:lnSpc>
                <a:spcPct val="100000"/>
              </a:lnSpc>
              <a:spcBef>
                <a:spcPts val="1632"/>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The Mapping Data Flow feature enables code free data transformation at scale </a:t>
            </a:r>
          </a:p>
          <a:p>
            <a:pPr marL="0" marR="0" lvl="0" indent="0" algn="l" defTabSz="932742" rtl="0" eaLnBrk="1" fontAlgn="auto" latinLnBrk="0" hangingPunct="1">
              <a:lnSpc>
                <a:spcPct val="100000"/>
              </a:lnSpc>
              <a:spcBef>
                <a:spcPts val="1632"/>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Enable you to focus on building business logic and data transformation</a:t>
            </a:r>
          </a:p>
          <a:p>
            <a:pPr marL="0" marR="0" lvl="0" indent="0" algn="l" defTabSz="932742" rtl="0" eaLnBrk="1" fontAlgn="auto" latinLnBrk="0" hangingPunct="1">
              <a:lnSpc>
                <a:spcPct val="100000"/>
              </a:lnSpc>
              <a:spcBef>
                <a:spcPts val="1632"/>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Enterprise Ready Features such as full Git and  Azure DevOps integration, self-hosted integration runtime, Azure Monitor and Managed Identities</a:t>
            </a:r>
          </a:p>
        </p:txBody>
      </p:sp>
    </p:spTree>
    <p:custDataLst>
      <p:tags r:id="rId1"/>
    </p:custDataLst>
    <p:extLst>
      <p:ext uri="{BB962C8B-B14F-4D97-AF65-F5344CB8AC3E}">
        <p14:creationId xmlns:p14="http://schemas.microsoft.com/office/powerpoint/2010/main" val="30034732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the Microsoft Learn website">
            <a:extLst>
              <a:ext uri="{FF2B5EF4-FFF2-40B4-BE49-F238E27FC236}">
                <a16:creationId xmlns:a16="http://schemas.microsoft.com/office/drawing/2014/main" id="{B6A36FC0-9D93-7D49-95C7-D65553E5CB1A}"/>
              </a:ext>
            </a:extLst>
          </p:cNvPr>
          <p:cNvPicPr>
            <a:picLocks noChangeAspect="1"/>
          </p:cNvPicPr>
          <p:nvPr/>
        </p:nvPicPr>
        <p:blipFill>
          <a:blip r:embed="rId3">
            <a:alphaModFix amt="85000"/>
          </a:blip>
          <a:stretch>
            <a:fillRect/>
          </a:stretch>
        </p:blipFill>
        <p:spPr>
          <a:xfrm>
            <a:off x="4778925" y="1017917"/>
            <a:ext cx="7146375" cy="4822166"/>
          </a:xfrm>
          <a:prstGeom prst="rect">
            <a:avLst/>
          </a:prstGeom>
          <a:ln>
            <a:solidFill>
              <a:schemeClr val="accent5">
                <a:lumMod val="60000"/>
                <a:lumOff val="40000"/>
              </a:schemeClr>
            </a:solidFill>
          </a:ln>
        </p:spPr>
      </p:pic>
      <p:sp>
        <p:nvSpPr>
          <p:cNvPr id="11" name="TextBox 10">
            <a:extLst>
              <a:ext uri="{FF2B5EF4-FFF2-40B4-BE49-F238E27FC236}">
                <a16:creationId xmlns:a16="http://schemas.microsoft.com/office/drawing/2014/main" id="{7890CE0F-8A76-4109-81A0-4BECFC436410}"/>
              </a:ext>
            </a:extLst>
          </p:cNvPr>
          <p:cNvSpPr txBox="1"/>
          <p:nvPr/>
        </p:nvSpPr>
        <p:spPr>
          <a:xfrm>
            <a:off x="584200" y="4740610"/>
            <a:ext cx="3588931" cy="307777"/>
          </a:xfrm>
          <a:prstGeom prst="rect">
            <a:avLst/>
          </a:prstGeom>
          <a:noFill/>
        </p:spPr>
        <p:txBody>
          <a:bodyPr wrap="none" lIns="0" tIns="0" rIns="0" bIns="0" rtlCol="0" anchor="t">
            <a:spAutoFit/>
          </a:bodyPr>
          <a:lstStyle/>
          <a:p>
            <a:pPr algn="l"/>
            <a:r>
              <a:rPr lang="en-US" sz="2000" dirty="0">
                <a:solidFill>
                  <a:schemeClr val="accent3"/>
                </a:solidFill>
              </a:rPr>
              <a:t>aka.ms/DATA30MSLearnCollection</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161980" cy="1354217"/>
          </a:xfrm>
        </p:spPr>
        <p:txBody>
          <a:bodyPr vert="horz" wrap="square" lIns="0" tIns="0" rIns="0" bIns="0" rtlCol="0" anchor="t">
            <a:spAutoFit/>
          </a:bodyPr>
          <a:lstStyle/>
          <a:p>
            <a:pPr lvl="0"/>
            <a:r>
              <a:rPr lang="en-US" dirty="0"/>
              <a:t>Complete interactive learning exercises, watch videos, and practice and apply your new skills.</a:t>
            </a: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n-US" dirty="0"/>
              <a:t>/MS Learn </a:t>
            </a:r>
            <a:r>
              <a:rPr lang="en-US" dirty="0">
                <a:cs typeface="Segoe UI Semibold"/>
              </a:rPr>
              <a:t>alert</a:t>
            </a:r>
            <a:endParaRPr lang="en-US" dirty="0"/>
          </a:p>
        </p:txBody>
      </p:sp>
    </p:spTree>
    <p:extLst>
      <p:ext uri="{BB962C8B-B14F-4D97-AF65-F5344CB8AC3E}">
        <p14:creationId xmlns:p14="http://schemas.microsoft.com/office/powerpoint/2010/main" val="18161733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97F453-0F38-4C63-8325-D9FDF918C70B}"/>
              </a:ext>
              <a:ext uri="{C183D7F6-B498-43B3-948B-1728B52AA6E4}">
                <adec:decorative xmlns:adec="http://schemas.microsoft.com/office/drawing/2017/decorative" val="1"/>
              </a:ext>
            </a:extLst>
          </p:cNvPr>
          <p:cNvPicPr>
            <a:picLocks noChangeAspect="1"/>
          </p:cNvPicPr>
          <p:nvPr/>
        </p:nvPicPr>
        <p:blipFill rotWithShape="1">
          <a:blip r:embed="rId4"/>
          <a:srcRect r="19082"/>
          <a:stretch/>
        </p:blipFill>
        <p:spPr>
          <a:xfrm>
            <a:off x="5765266" y="0"/>
            <a:ext cx="8318616" cy="6858000"/>
          </a:xfrm>
          <a:prstGeom prst="parallelogram">
            <a:avLst>
              <a:gd name="adj" fmla="val 26905"/>
            </a:avLst>
          </a:prstGeom>
        </p:spPr>
      </p:pic>
      <p:sp>
        <p:nvSpPr>
          <p:cNvPr id="18" name="Parallelogram 17">
            <a:extLst>
              <a:ext uri="{FF2B5EF4-FFF2-40B4-BE49-F238E27FC236}">
                <a16:creationId xmlns:a16="http://schemas.microsoft.com/office/drawing/2014/main" id="{33B6E14F-CBD4-446B-98A8-35D782181825}"/>
              </a:ext>
              <a:ext uri="{C183D7F6-B498-43B3-948B-1728B52AA6E4}">
                <adec:decorative xmlns:adec="http://schemas.microsoft.com/office/drawing/2017/decorative" val="1"/>
              </a:ext>
            </a:extLst>
          </p:cNvPr>
          <p:cNvSpPr/>
          <p:nvPr/>
        </p:nvSpPr>
        <p:spPr bwMode="auto">
          <a:xfrm>
            <a:off x="2267426" y="0"/>
            <a:ext cx="3896975" cy="6858000"/>
          </a:xfrm>
          <a:prstGeom prst="parallelogram">
            <a:avLst>
              <a:gd name="adj" fmla="val 4794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Parallelogram 26">
            <a:extLst>
              <a:ext uri="{FF2B5EF4-FFF2-40B4-BE49-F238E27FC236}">
                <a16:creationId xmlns:a16="http://schemas.microsoft.com/office/drawing/2014/main" id="{C2B99EF2-1709-824A-AFD0-DFB41E29AFF3}"/>
              </a:ext>
              <a:ext uri="{C183D7F6-B498-43B3-948B-1728B52AA6E4}">
                <adec:decorative xmlns:adec="http://schemas.microsoft.com/office/drawing/2017/decorative" val="1"/>
              </a:ext>
            </a:extLst>
          </p:cNvPr>
          <p:cNvSpPr/>
          <p:nvPr/>
        </p:nvSpPr>
        <p:spPr bwMode="auto">
          <a:xfrm>
            <a:off x="5655826" y="0"/>
            <a:ext cx="8361086" cy="6858000"/>
          </a:xfrm>
          <a:prstGeom prst="parallelogram">
            <a:avLst>
              <a:gd name="adj" fmla="val 27456"/>
            </a:avLst>
          </a:prstGeom>
          <a:solidFill>
            <a:srgbClr val="000000">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idx="4294967295"/>
          </p:nvPr>
        </p:nvSpPr>
        <p:spPr>
          <a:xfrm>
            <a:off x="7422996" y="5186558"/>
            <a:ext cx="5830887" cy="554038"/>
          </a:xfrm>
        </p:spPr>
        <p:txBody>
          <a:bodyPr/>
          <a:lstStyle/>
          <a:p>
            <a:r>
              <a:rPr lang="en-US" dirty="0">
                <a:solidFill>
                  <a:schemeClr val="bg1"/>
                </a:solidFill>
              </a:rPr>
              <a:t>Get Certified</a:t>
            </a:r>
          </a:p>
        </p:txBody>
      </p:sp>
      <p:pic>
        <p:nvPicPr>
          <p:cNvPr id="4" name="Picture 3" descr="A blue and white sign&#10;&#10;Description automatically generated">
            <a:extLst>
              <a:ext uri="{FF2B5EF4-FFF2-40B4-BE49-F238E27FC236}">
                <a16:creationId xmlns:a16="http://schemas.microsoft.com/office/drawing/2014/main" id="{599EC0B9-ED5D-4740-938F-422D7D9DCEEE}"/>
              </a:ext>
            </a:extLst>
          </p:cNvPr>
          <p:cNvPicPr>
            <a:picLocks noChangeAspect="1"/>
          </p:cNvPicPr>
          <p:nvPr/>
        </p:nvPicPr>
        <p:blipFill>
          <a:blip r:embed="rId5"/>
          <a:stretch>
            <a:fillRect/>
          </a:stretch>
        </p:blipFill>
        <p:spPr>
          <a:xfrm>
            <a:off x="10984658" y="5186558"/>
            <a:ext cx="1004035" cy="1004035"/>
          </a:xfrm>
          <a:prstGeom prst="rect">
            <a:avLst/>
          </a:prstGeom>
        </p:spPr>
      </p:pic>
      <p:sp>
        <p:nvSpPr>
          <p:cNvPr id="17" name="TextBox 16">
            <a:extLst>
              <a:ext uri="{FF2B5EF4-FFF2-40B4-BE49-F238E27FC236}">
                <a16:creationId xmlns:a16="http://schemas.microsoft.com/office/drawing/2014/main" id="{7E66A6AA-9ED3-4CF5-B120-F49739C29BEB}"/>
              </a:ext>
            </a:extLst>
          </p:cNvPr>
          <p:cNvSpPr txBox="1"/>
          <p:nvPr/>
        </p:nvSpPr>
        <p:spPr>
          <a:xfrm>
            <a:off x="7481989" y="5688575"/>
            <a:ext cx="2981394" cy="307777"/>
          </a:xfrm>
          <a:prstGeom prst="rect">
            <a:avLst/>
          </a:prstGeom>
          <a:noFill/>
        </p:spPr>
        <p:txBody>
          <a:bodyPr wrap="none" lIns="0" tIns="0" rIns="0" bIns="0" rtlCol="0">
            <a:spAutoFit/>
          </a:bodyPr>
          <a:lstStyle/>
          <a:p>
            <a:pPr algn="l"/>
            <a:r>
              <a:rPr lang="en-US" sz="2000" dirty="0">
                <a:solidFill>
                  <a:schemeClr val="bg1"/>
                </a:solidFill>
              </a:rPr>
              <a:t>aka.ms/azuredataengineer</a:t>
            </a:r>
          </a:p>
        </p:txBody>
      </p:sp>
      <p:sp>
        <p:nvSpPr>
          <p:cNvPr id="19" name="Title 1">
            <a:extLst>
              <a:ext uri="{FF2B5EF4-FFF2-40B4-BE49-F238E27FC236}">
                <a16:creationId xmlns:a16="http://schemas.microsoft.com/office/drawing/2014/main" id="{40D202CC-5499-4DB4-B52E-28C894D785C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Resources</a:t>
            </a:r>
          </a:p>
        </p:txBody>
      </p:sp>
      <p:sp>
        <p:nvSpPr>
          <p:cNvPr id="32" name="Text Placeholder 2">
            <a:extLst>
              <a:ext uri="{FF2B5EF4-FFF2-40B4-BE49-F238E27FC236}">
                <a16:creationId xmlns:a16="http://schemas.microsoft.com/office/drawing/2014/main" id="{EE70403C-A1A6-4DE0-826B-585573BEB2C8}"/>
              </a:ext>
            </a:extLst>
          </p:cNvPr>
          <p:cNvSpPr txBox="1">
            <a:spLocks/>
          </p:cNvSpPr>
          <p:nvPr/>
        </p:nvSpPr>
        <p:spPr>
          <a:xfrm>
            <a:off x="1061400" y="3161630"/>
            <a:ext cx="11018520"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Session Code on GitHub</a:t>
            </a:r>
          </a:p>
        </p:txBody>
      </p:sp>
      <p:sp>
        <p:nvSpPr>
          <p:cNvPr id="33" name="browser_3" title="Icon of a browser window with an arrow pointing from the outside to the center">
            <a:extLst>
              <a:ext uri="{FF2B5EF4-FFF2-40B4-BE49-F238E27FC236}">
                <a16:creationId xmlns:a16="http://schemas.microsoft.com/office/drawing/2014/main" id="{CAF1AE8C-AD8C-45CE-99EE-575B4F947166}"/>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 name="browser_3" title="Icon of a browser window with an arrow pointing from the outside to the center">
            <a:extLst>
              <a:ext uri="{FF2B5EF4-FFF2-40B4-BE49-F238E27FC236}">
                <a16:creationId xmlns:a16="http://schemas.microsoft.com/office/drawing/2014/main" id="{8E274F6D-C898-48FC-9DCE-97D8423A4008}"/>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 Placeholder 2">
            <a:extLst>
              <a:ext uri="{FF2B5EF4-FFF2-40B4-BE49-F238E27FC236}">
                <a16:creationId xmlns:a16="http://schemas.microsoft.com/office/drawing/2014/main" id="{5BFF4EEA-56D5-4726-94AF-3AD71F03D09D}"/>
              </a:ext>
            </a:extLst>
          </p:cNvPr>
          <p:cNvSpPr txBox="1">
            <a:spLocks/>
          </p:cNvSpPr>
          <p:nvPr/>
        </p:nvSpPr>
        <p:spPr>
          <a:xfrm>
            <a:off x="1043679" y="1946665"/>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Session Resources </a:t>
            </a:r>
          </a:p>
        </p:txBody>
      </p:sp>
      <p:sp>
        <p:nvSpPr>
          <p:cNvPr id="36" name="browser_3" title="Icon of a browser window with an arrow pointing from the outside to the center">
            <a:extLst>
              <a:ext uri="{FF2B5EF4-FFF2-40B4-BE49-F238E27FC236}">
                <a16:creationId xmlns:a16="http://schemas.microsoft.com/office/drawing/2014/main" id="{FDD79E8B-3AE7-4390-8037-7E8BD4734D93}"/>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8D60A7C5-71EB-43A1-A8A4-1BE88D22F84B}"/>
              </a:ext>
            </a:extLst>
          </p:cNvPr>
          <p:cNvSpPr txBox="1"/>
          <p:nvPr/>
        </p:nvSpPr>
        <p:spPr>
          <a:xfrm>
            <a:off x="1340433" y="4945057"/>
            <a:ext cx="3050963"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kumimoji="0" lang="en-US" sz="2000" b="0" i="0" u="none" strike="noStrike" kern="1200" cap="none" spc="0" normalizeH="0" baseline="0" noProof="0" dirty="0" err="1">
                <a:ln>
                  <a:noFill/>
                </a:ln>
                <a:solidFill>
                  <a:srgbClr val="D83B01"/>
                </a:solidFill>
                <a:effectLst/>
                <a:uLnTx/>
                <a:uFillTx/>
                <a:latin typeface="Segoe UI"/>
                <a:ea typeface="+mn-ea"/>
                <a:cs typeface="+mn-cs"/>
              </a:rPr>
              <a:t>mymsignitethetour</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38" name="Text Placeholder 2">
            <a:extLst>
              <a:ext uri="{FF2B5EF4-FFF2-40B4-BE49-F238E27FC236}">
                <a16:creationId xmlns:a16="http://schemas.microsoft.com/office/drawing/2014/main" id="{BCA06588-D42A-41A8-B87B-1BB9F1827816}"/>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27940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a:rPr>
              <a:t>All Event Resources </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endParaRPr>
          </a:p>
        </p:txBody>
      </p:sp>
      <p:sp>
        <p:nvSpPr>
          <p:cNvPr id="39" name="TextBox 38">
            <a:extLst>
              <a:ext uri="{FF2B5EF4-FFF2-40B4-BE49-F238E27FC236}">
                <a16:creationId xmlns:a16="http://schemas.microsoft.com/office/drawing/2014/main" id="{E0FAE854-0A14-4C6C-BCD2-AF6D4CE602D3}"/>
              </a:ext>
            </a:extLst>
          </p:cNvPr>
          <p:cNvSpPr txBox="1"/>
          <p:nvPr/>
        </p:nvSpPr>
        <p:spPr>
          <a:xfrm>
            <a:off x="1349295" y="3709556"/>
            <a:ext cx="5162504" cy="615553"/>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lang="en-US" sz="2000" dirty="0">
                <a:solidFill>
                  <a:srgbClr val="D83B01"/>
                </a:solidFill>
                <a:latin typeface="Segoe UI"/>
              </a:rPr>
              <a:t>DATA</a:t>
            </a:r>
            <a:r>
              <a:rPr kumimoji="0" lang="en-US" sz="2000" b="0" i="0" u="none" strike="noStrike" kern="1200" cap="none" spc="0" normalizeH="0" baseline="0" noProof="0" dirty="0">
                <a:ln>
                  <a:noFill/>
                </a:ln>
                <a:solidFill>
                  <a:srgbClr val="D83B01"/>
                </a:solidFill>
                <a:effectLst/>
                <a:uLnTx/>
                <a:uFillTx/>
                <a:latin typeface="Segoe UI"/>
                <a:ea typeface="+mn-ea"/>
                <a:cs typeface="+mn-cs"/>
              </a:rPr>
              <a:t>30repo</a:t>
            </a:r>
          </a:p>
          <a:p>
            <a:pPr lvl="0">
              <a:defRPr/>
            </a:pPr>
            <a:r>
              <a:rPr lang="en-US" sz="2000" dirty="0">
                <a:solidFill>
                  <a:srgbClr val="D83B01"/>
                </a:solidFill>
              </a:rPr>
              <a:t>github.com/</a:t>
            </a:r>
            <a:r>
              <a:rPr lang="en-US" sz="2000" dirty="0" err="1">
                <a:solidFill>
                  <a:srgbClr val="D83B01"/>
                </a:solidFill>
              </a:rPr>
              <a:t>rebremer</a:t>
            </a:r>
            <a:r>
              <a:rPr lang="en-US" sz="2000" dirty="0">
                <a:solidFill>
                  <a:srgbClr val="D83B01"/>
                </a:solidFill>
              </a:rPr>
              <a:t>/demo30-ignitemdw-git</a:t>
            </a:r>
            <a:endParaRPr kumimoji="0" lang="en-US" sz="20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E6DD4EB5-AE18-435B-8BE3-742B37D76712}"/>
              </a:ext>
            </a:extLst>
          </p:cNvPr>
          <p:cNvSpPr txBox="1"/>
          <p:nvPr/>
        </p:nvSpPr>
        <p:spPr>
          <a:xfrm>
            <a:off x="1331573" y="2428685"/>
            <a:ext cx="1751954" cy="307777"/>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83B01"/>
                </a:solidFill>
                <a:effectLst/>
                <a:uLnTx/>
                <a:uFillTx/>
                <a:latin typeface="Segoe UI"/>
                <a:ea typeface="+mn-ea"/>
                <a:cs typeface="+mn-cs"/>
              </a:rPr>
              <a:t>aka.ms/</a:t>
            </a:r>
            <a:r>
              <a:rPr lang="en-US" sz="2000" dirty="0">
                <a:solidFill>
                  <a:srgbClr val="D83B01"/>
                </a:solidFill>
                <a:latin typeface="Segoe UI"/>
              </a:rPr>
              <a:t>DATA30</a:t>
            </a:r>
            <a:endParaRPr kumimoji="0" lang="en-US" sz="2000" b="0" i="0" u="none" strike="noStrike" kern="1200" cap="none" spc="0" normalizeH="0" baseline="0" noProof="0" dirty="0">
              <a:ln>
                <a:noFill/>
              </a:ln>
              <a:solidFill>
                <a:srgbClr val="D83B01"/>
              </a:solidFill>
              <a:effectLst/>
              <a:uLnTx/>
              <a:uFillTx/>
              <a:latin typeface="Segoe UI"/>
              <a:ea typeface="+mn-ea"/>
              <a:cs typeface="Segoe UI"/>
            </a:endParaRPr>
          </a:p>
        </p:txBody>
      </p:sp>
      <p:sp>
        <p:nvSpPr>
          <p:cNvPr id="41" name="Text Placeholder 4">
            <a:extLst>
              <a:ext uri="{FF2B5EF4-FFF2-40B4-BE49-F238E27FC236}">
                <a16:creationId xmlns:a16="http://schemas.microsoft.com/office/drawing/2014/main" id="{661759AA-69EB-4551-8F56-54CF0565AB71}"/>
              </a:ext>
            </a:extLst>
          </p:cNvPr>
          <p:cNvSpPr txBox="1">
            <a:spLocks/>
          </p:cNvSpPr>
          <p:nvPr/>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r>
              <a:rPr kumimoji="0" lang="en-US" sz="18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MSIgniteTheTour</a:t>
            </a: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custDataLst>
      <p:tags r:id="rId1"/>
    </p:custDataLst>
    <p:extLst>
      <p:ext uri="{BB962C8B-B14F-4D97-AF65-F5344CB8AC3E}">
        <p14:creationId xmlns:p14="http://schemas.microsoft.com/office/powerpoint/2010/main" val="23250104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3102889"/>
            <a:ext cx="5510213" cy="430887"/>
          </a:xfrm>
        </p:spPr>
        <p:txBody>
          <a:bodyPr/>
          <a:lstStyle/>
          <a:p>
            <a:r>
              <a:rPr lang="en-GB" sz="2800" dirty="0"/>
              <a:t>Transforming and enriching data</a:t>
            </a:r>
            <a:endParaRPr lang="en-US" sz="2800" dirty="0"/>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77108"/>
          </a:xfrm>
        </p:spPr>
        <p:txBody>
          <a:bodyPr/>
          <a:lstStyle/>
          <a:p>
            <a:r>
              <a:rPr lang="en-US" dirty="0"/>
              <a:t>René Bremer</a:t>
            </a:r>
          </a:p>
          <a:p>
            <a:r>
              <a:rPr lang="en-US" dirty="0"/>
              <a:t>Cloud Solution Architect</a:t>
            </a:r>
          </a:p>
        </p:txBody>
      </p:sp>
    </p:spTree>
    <p:extLst>
      <p:ext uri="{BB962C8B-B14F-4D97-AF65-F5344CB8AC3E}">
        <p14:creationId xmlns:p14="http://schemas.microsoft.com/office/powerpoint/2010/main" val="41346659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81D44178-E1C9-4234-BC49-1D60805D2546}"/>
              </a:ext>
            </a:extLst>
          </p:cNvPr>
          <p:cNvSpPr txBox="1"/>
          <p:nvPr/>
        </p:nvSpPr>
        <p:spPr>
          <a:xfrm>
            <a:off x="1340433" y="4945057"/>
            <a:ext cx="3050963" cy="307777"/>
          </a:xfrm>
          <a:prstGeom prst="rect">
            <a:avLst/>
          </a:prstGeom>
          <a:noFill/>
        </p:spPr>
        <p:txBody>
          <a:bodyPr wrap="none" lIns="0" tIns="0" rIns="0" bIns="0" rtlCol="0" anchor="t">
            <a:spAutoFit/>
          </a:bodyPr>
          <a:lstStyle/>
          <a:p>
            <a:pPr lvl="0">
              <a:defRPr/>
            </a:pPr>
            <a:r>
              <a:rPr lang="en-US" sz="2000" dirty="0">
                <a:solidFill>
                  <a:schemeClr val="accent3"/>
                </a:solidFill>
              </a:rPr>
              <a:t>aka.ms/mymsignitethetour</a:t>
            </a:r>
            <a:endParaRPr lang="en-US" sz="2000" dirty="0">
              <a:solidFill>
                <a:schemeClr val="accent3"/>
              </a:solidFill>
              <a:cs typeface="Segoe UI"/>
            </a:endParaRPr>
          </a:p>
        </p:txBody>
      </p:sp>
      <p:sp>
        <p:nvSpPr>
          <p:cNvPr id="22" name="Text Placeholder 2">
            <a:extLst>
              <a:ext uri="{FF2B5EF4-FFF2-40B4-BE49-F238E27FC236}">
                <a16:creationId xmlns:a16="http://schemas.microsoft.com/office/drawing/2014/main" id="{CEDC0C3D-E2A7-4861-84F9-D84CBF551628}"/>
              </a:ext>
            </a:extLst>
          </p:cNvPr>
          <p:cNvSpPr txBox="1">
            <a:spLocks/>
          </p:cNvSpPr>
          <p:nvPr/>
        </p:nvSpPr>
        <p:spPr>
          <a:xfrm>
            <a:off x="1052539" y="4435610"/>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dirty="0">
                <a:latin typeface="+mn-lt"/>
                <a:cs typeface="Segoe UI Semilight"/>
              </a:rPr>
              <a:t>All Event Session Resources </a:t>
            </a:r>
            <a:endParaRPr lang="en-US" dirty="0">
              <a:latin typeface="+mn-lt"/>
            </a:endParaRPr>
          </a:p>
        </p:txBody>
      </p:sp>
      <p:sp>
        <p:nvSpPr>
          <p:cNvPr id="18" name="browser_3" title="Icon of a browser window with an arrow pointing from the outside to the center">
            <a:extLst>
              <a:ext uri="{FF2B5EF4-FFF2-40B4-BE49-F238E27FC236}">
                <a16:creationId xmlns:a16="http://schemas.microsoft.com/office/drawing/2014/main" id="{CC0AA08F-B77A-4A4E-A954-8B4890286CDE}"/>
              </a:ext>
            </a:extLst>
          </p:cNvPr>
          <p:cNvSpPr>
            <a:spLocks noChangeAspect="1" noEditPoints="1"/>
          </p:cNvSpPr>
          <p:nvPr/>
        </p:nvSpPr>
        <p:spPr bwMode="auto">
          <a:xfrm>
            <a:off x="668006" y="4430211"/>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TextBox 14">
            <a:extLst>
              <a:ext uri="{FF2B5EF4-FFF2-40B4-BE49-F238E27FC236}">
                <a16:creationId xmlns:a16="http://schemas.microsoft.com/office/drawing/2014/main" id="{254DACFE-C545-5348-8141-1CFDBEE2B167}"/>
              </a:ext>
            </a:extLst>
          </p:cNvPr>
          <p:cNvSpPr txBox="1"/>
          <p:nvPr/>
        </p:nvSpPr>
        <p:spPr>
          <a:xfrm>
            <a:off x="1349295" y="3709556"/>
            <a:ext cx="5162504" cy="615553"/>
          </a:xfrm>
          <a:prstGeom prst="rect">
            <a:avLst/>
          </a:prstGeom>
          <a:noFill/>
        </p:spPr>
        <p:txBody>
          <a:bodyPr wrap="none" lIns="0" tIns="0" rIns="0" bIns="0" rtlCol="0" anchor="t">
            <a:spAutoFit/>
          </a:bodyPr>
          <a:lstStyle/>
          <a:p>
            <a:pPr lvl="0">
              <a:defRPr/>
            </a:pPr>
            <a:r>
              <a:rPr lang="en-US" sz="2000" dirty="0">
                <a:solidFill>
                  <a:schemeClr val="accent3"/>
                </a:solidFill>
              </a:rPr>
              <a:t>aka.ms/DATA30Repo</a:t>
            </a:r>
          </a:p>
          <a:p>
            <a:pPr lvl="0">
              <a:defRPr/>
            </a:pPr>
            <a:r>
              <a:rPr lang="en-US" sz="2000" dirty="0">
                <a:solidFill>
                  <a:schemeClr val="accent3"/>
                </a:solidFill>
              </a:rPr>
              <a:t>github.com/</a:t>
            </a:r>
            <a:r>
              <a:rPr lang="en-US" sz="2000" dirty="0" err="1">
                <a:solidFill>
                  <a:schemeClr val="accent3"/>
                </a:solidFill>
              </a:rPr>
              <a:t>rebremer</a:t>
            </a:r>
            <a:r>
              <a:rPr lang="en-US" sz="2000" dirty="0">
                <a:solidFill>
                  <a:schemeClr val="accent3"/>
                </a:solidFill>
              </a:rPr>
              <a:t>/demo30-ignitemdw-git</a:t>
            </a:r>
          </a:p>
        </p:txBody>
      </p:sp>
      <p:sp>
        <p:nvSpPr>
          <p:cNvPr id="13" name="Text Placeholder 2">
            <a:extLst>
              <a:ext uri="{FF2B5EF4-FFF2-40B4-BE49-F238E27FC236}">
                <a16:creationId xmlns:a16="http://schemas.microsoft.com/office/drawing/2014/main" id="{81DD0A54-63EE-6E48-AE4B-B4434975105E}"/>
              </a:ext>
            </a:extLst>
          </p:cNvPr>
          <p:cNvSpPr txBox="1">
            <a:spLocks/>
          </p:cNvSpPr>
          <p:nvPr/>
        </p:nvSpPr>
        <p:spPr>
          <a:xfrm>
            <a:off x="1061400" y="3161630"/>
            <a:ext cx="11018520"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dirty="0">
                <a:cs typeface="Segoe UI"/>
              </a:rPr>
              <a:t>Session Code on GitHub</a:t>
            </a:r>
            <a:endParaRPr lang="en-US" dirty="0"/>
          </a:p>
        </p:txBody>
      </p:sp>
      <p:sp>
        <p:nvSpPr>
          <p:cNvPr id="14" name="browser_3" title="Icon of a browser window with an arrow pointing from the outside to the center">
            <a:extLst>
              <a:ext uri="{FF2B5EF4-FFF2-40B4-BE49-F238E27FC236}">
                <a16:creationId xmlns:a16="http://schemas.microsoft.com/office/drawing/2014/main" id="{7417E17C-90B4-E14A-80B6-6958320DFCED}"/>
              </a:ext>
            </a:extLst>
          </p:cNvPr>
          <p:cNvSpPr>
            <a:spLocks noChangeAspect="1" noEditPoints="1"/>
          </p:cNvSpPr>
          <p:nvPr/>
        </p:nvSpPr>
        <p:spPr bwMode="auto">
          <a:xfrm>
            <a:off x="676868" y="3194710"/>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4E3FEB7D-0874-D445-BFEC-44AA42A6BF2D}"/>
              </a:ext>
            </a:extLst>
          </p:cNvPr>
          <p:cNvSpPr txBox="1"/>
          <p:nvPr/>
        </p:nvSpPr>
        <p:spPr>
          <a:xfrm>
            <a:off x="1331573" y="2428685"/>
            <a:ext cx="1625253" cy="307777"/>
          </a:xfrm>
          <a:prstGeom prst="rect">
            <a:avLst/>
          </a:prstGeom>
          <a:noFill/>
        </p:spPr>
        <p:txBody>
          <a:bodyPr wrap="none" lIns="0" tIns="0" rIns="0" bIns="0" rtlCol="0" anchor="t">
            <a:spAutoFit/>
          </a:bodyPr>
          <a:lstStyle/>
          <a:p>
            <a:pPr lvl="0">
              <a:defRPr/>
            </a:pPr>
            <a:r>
              <a:rPr lang="en-US" sz="2000" dirty="0">
                <a:solidFill>
                  <a:schemeClr val="accent3"/>
                </a:solidFill>
              </a:rPr>
              <a:t>aka.ms/DATA30</a:t>
            </a:r>
            <a:endParaRPr lang="en-US" sz="2000" dirty="0">
              <a:solidFill>
                <a:schemeClr val="accent3"/>
              </a:solidFill>
              <a:cs typeface="Segoe UI"/>
            </a:endParaRPr>
          </a:p>
        </p:txBody>
      </p:sp>
      <p:sp>
        <p:nvSpPr>
          <p:cNvPr id="19" name="Text Placeholder 2">
            <a:extLst>
              <a:ext uri="{FF2B5EF4-FFF2-40B4-BE49-F238E27FC236}">
                <a16:creationId xmlns:a16="http://schemas.microsoft.com/office/drawing/2014/main" id="{2E41308A-A05D-E843-A275-12F0F924D037}"/>
              </a:ext>
            </a:extLst>
          </p:cNvPr>
          <p:cNvSpPr txBox="1">
            <a:spLocks/>
          </p:cNvSpPr>
          <p:nvPr/>
        </p:nvSpPr>
        <p:spPr>
          <a:xfrm>
            <a:off x="1043679" y="1919238"/>
            <a:ext cx="11018520" cy="4308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79400"/>
            <a:r>
              <a:rPr lang="en-US" dirty="0">
                <a:latin typeface="+mn-lt"/>
                <a:cs typeface="Segoe UI Semilight"/>
              </a:rPr>
              <a:t>Session Resources Hub</a:t>
            </a:r>
            <a:endParaRPr lang="en-US" dirty="0">
              <a:latin typeface="+mn-lt"/>
            </a:endParaRPr>
          </a:p>
        </p:txBody>
      </p:sp>
      <p:sp>
        <p:nvSpPr>
          <p:cNvPr id="16" name="browser_3" title="Icon of a browser window with an arrow pointing from the outside to the center">
            <a:extLst>
              <a:ext uri="{FF2B5EF4-FFF2-40B4-BE49-F238E27FC236}">
                <a16:creationId xmlns:a16="http://schemas.microsoft.com/office/drawing/2014/main" id="{B5086A1D-C547-5341-A89A-EFF10392BC1A}"/>
              </a:ext>
            </a:extLst>
          </p:cNvPr>
          <p:cNvSpPr>
            <a:spLocks noChangeAspect="1" noEditPoints="1"/>
          </p:cNvSpPr>
          <p:nvPr/>
        </p:nvSpPr>
        <p:spPr bwMode="auto">
          <a:xfrm>
            <a:off x="659146" y="19138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0892846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31138"/>
            <a:ext cx="9144000" cy="553998"/>
          </a:xfrm>
        </p:spPr>
        <p:txBody>
          <a:bodyPr/>
          <a:lstStyle/>
          <a:p>
            <a:r>
              <a:rPr lang="en-US" sz="3600" dirty="0">
                <a:cs typeface="Segoe UI"/>
              </a:rPr>
              <a:t>What is Azure Data Factory? </a:t>
            </a:r>
          </a:p>
        </p:txBody>
      </p:sp>
    </p:spTree>
    <p:extLst>
      <p:ext uri="{BB962C8B-B14F-4D97-AF65-F5344CB8AC3E}">
        <p14:creationId xmlns:p14="http://schemas.microsoft.com/office/powerpoint/2010/main" val="33436260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44FFA3C-F5CD-4778-BBD8-28576CF68124}"/>
              </a:ext>
            </a:extLst>
          </p:cNvPr>
          <p:cNvSpPr/>
          <p:nvPr/>
        </p:nvSpPr>
        <p:spPr>
          <a:xfrm>
            <a:off x="1269649" y="2052936"/>
            <a:ext cx="9245951"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a:t>
            </a:r>
            <a:r>
              <a:rPr kumimoji="0" lang="en-US" sz="3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r>
              <a:rPr kumimoji="0" lang="en-US" sz="3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cloud-based data integration service that allows you to orchestrate and automate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data movement and data transformation</a:t>
            </a:r>
            <a:r>
              <a:rPr kumimoji="0" lang="en-US" sz="36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t>
            </a:r>
            <a:endParaRPr kumimoji="0" lang="en-GB" sz="3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0C5B836C-347E-4D20-95BC-D23BE247F094}"/>
              </a:ext>
            </a:extLst>
          </p:cNvPr>
          <p:cNvSpPr>
            <a:spLocks noGrp="1"/>
          </p:cNvSpPr>
          <p:nvPr>
            <p:ph type="title"/>
          </p:nvPr>
        </p:nvSpPr>
        <p:spPr/>
        <p:txBody>
          <a:bodyPr/>
          <a:lstStyle/>
          <a:p>
            <a:r>
              <a:rPr lang="en-US" dirty="0">
                <a:solidFill>
                  <a:schemeClr val="accent1"/>
                </a:solidFill>
              </a:rPr>
              <a:t>Azure Data Factory </a:t>
            </a:r>
            <a:endParaRPr lang="en-GB" dirty="0"/>
          </a:p>
        </p:txBody>
      </p:sp>
    </p:spTree>
    <p:extLst>
      <p:ext uri="{BB962C8B-B14F-4D97-AF65-F5344CB8AC3E}">
        <p14:creationId xmlns:p14="http://schemas.microsoft.com/office/powerpoint/2010/main" val="31547248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evron 63">
            <a:extLst>
              <a:ext uri="{FF2B5EF4-FFF2-40B4-BE49-F238E27FC236}">
                <a16:creationId xmlns:a16="http://schemas.microsoft.com/office/drawing/2014/main" id="{C216D67A-F849-404F-9FA6-EBCF2A7BA2D4}"/>
              </a:ext>
              <a:ext uri="{C183D7F6-B498-43B3-948B-1728B52AA6E4}">
                <adec:decorative xmlns:adec="http://schemas.microsoft.com/office/drawing/2017/decorative" val="1"/>
              </a:ext>
            </a:extLst>
          </p:cNvPr>
          <p:cNvSpPr/>
          <p:nvPr/>
        </p:nvSpPr>
        <p:spPr bwMode="auto">
          <a:xfrm>
            <a:off x="7701423" y="2309186"/>
            <a:ext cx="3151559" cy="2519819"/>
          </a:xfrm>
          <a:prstGeom prst="chevron">
            <a:avLst/>
          </a:prstGeom>
          <a:solidFill>
            <a:schemeClr val="accent3">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2C610682-91CB-407F-A948-4CDF0E370097}"/>
              </a:ext>
            </a:extLst>
          </p:cNvPr>
          <p:cNvSpPr/>
          <p:nvPr/>
        </p:nvSpPr>
        <p:spPr>
          <a:xfrm>
            <a:off x="8364618" y="3413778"/>
            <a:ext cx="2531570" cy="3323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Monitor</a:t>
            </a:r>
          </a:p>
        </p:txBody>
      </p:sp>
      <p:sp>
        <p:nvSpPr>
          <p:cNvPr id="47" name="Chevron 63">
            <a:extLst>
              <a:ext uri="{FF2B5EF4-FFF2-40B4-BE49-F238E27FC236}">
                <a16:creationId xmlns:a16="http://schemas.microsoft.com/office/drawing/2014/main" id="{B0083675-A910-4DE1-8885-3DE83F4B05C4}"/>
              </a:ext>
              <a:ext uri="{C183D7F6-B498-43B3-948B-1728B52AA6E4}">
                <adec:decorative xmlns:adec="http://schemas.microsoft.com/office/drawing/2017/decorative" val="1"/>
              </a:ext>
            </a:extLst>
          </p:cNvPr>
          <p:cNvSpPr/>
          <p:nvPr/>
        </p:nvSpPr>
        <p:spPr bwMode="auto">
          <a:xfrm>
            <a:off x="5546918" y="2309187"/>
            <a:ext cx="3480025" cy="2519819"/>
          </a:xfrm>
          <a:prstGeom prst="chevron">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4EB2E996-4F9F-425D-9D4F-B4D62BCA009F}"/>
              </a:ext>
            </a:extLst>
          </p:cNvPr>
          <p:cNvSpPr/>
          <p:nvPr/>
        </p:nvSpPr>
        <p:spPr>
          <a:xfrm>
            <a:off x="6435638" y="3413779"/>
            <a:ext cx="2531570" cy="3323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Publish</a:t>
            </a:r>
          </a:p>
        </p:txBody>
      </p:sp>
      <p:sp>
        <p:nvSpPr>
          <p:cNvPr id="49" name="Chevron 4">
            <a:extLst>
              <a:ext uri="{FF2B5EF4-FFF2-40B4-BE49-F238E27FC236}">
                <a16:creationId xmlns:a16="http://schemas.microsoft.com/office/drawing/2014/main" id="{B6F083F3-125D-42D3-B42E-53B4AD095B5C}"/>
              </a:ext>
              <a:ext uri="{C183D7F6-B498-43B3-948B-1728B52AA6E4}">
                <adec:decorative xmlns:adec="http://schemas.microsoft.com/office/drawing/2017/decorative" val="1"/>
              </a:ext>
            </a:extLst>
          </p:cNvPr>
          <p:cNvSpPr/>
          <p:nvPr/>
        </p:nvSpPr>
        <p:spPr bwMode="auto">
          <a:xfrm>
            <a:off x="3392413" y="2309188"/>
            <a:ext cx="3480025" cy="2519819"/>
          </a:xfrm>
          <a:prstGeom prst="chevron">
            <a:avLst/>
          </a:prstGeom>
          <a:solidFill>
            <a:schemeClr val="accent3">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FAD8017-2EBA-47D6-A271-B4AFAA42A0CD}"/>
              </a:ext>
            </a:extLst>
          </p:cNvPr>
          <p:cNvSpPr/>
          <p:nvPr/>
        </p:nvSpPr>
        <p:spPr>
          <a:xfrm>
            <a:off x="4127039" y="3170895"/>
            <a:ext cx="2531570" cy="818686"/>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Transform</a:t>
            </a:r>
          </a:p>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&amp; Enrich</a:t>
            </a:r>
          </a:p>
        </p:txBody>
      </p:sp>
      <p:sp>
        <p:nvSpPr>
          <p:cNvPr id="48" name="Pentagon 3">
            <a:extLst>
              <a:ext uri="{FF2B5EF4-FFF2-40B4-BE49-F238E27FC236}">
                <a16:creationId xmlns:a16="http://schemas.microsoft.com/office/drawing/2014/main" id="{0CAFF437-5F4E-41AE-A6E6-0D4B5BB04D94}"/>
              </a:ext>
              <a:ext uri="{C183D7F6-B498-43B3-948B-1728B52AA6E4}">
                <adec:decorative xmlns:adec="http://schemas.microsoft.com/office/drawing/2017/decorative" val="1"/>
              </a:ext>
            </a:extLst>
          </p:cNvPr>
          <p:cNvSpPr/>
          <p:nvPr/>
        </p:nvSpPr>
        <p:spPr bwMode="auto">
          <a:xfrm>
            <a:off x="1630028" y="2309187"/>
            <a:ext cx="3099601" cy="2519818"/>
          </a:xfrm>
          <a:prstGeom prst="homePlate">
            <a:avLst/>
          </a:prstGeom>
          <a:solidFill>
            <a:schemeClr val="accent3">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215E9C4D-509E-437E-9A59-BC3935DA03A1}"/>
              </a:ext>
            </a:extLst>
          </p:cNvPr>
          <p:cNvSpPr/>
          <p:nvPr/>
        </p:nvSpPr>
        <p:spPr>
          <a:xfrm>
            <a:off x="1749563" y="3474184"/>
            <a:ext cx="2531570" cy="332399"/>
          </a:xfrm>
          <a:prstGeom prst="rect">
            <a:avLst/>
          </a:prstGeom>
        </p:spPr>
        <p:txBody>
          <a:bodyPr wrap="square" lIns="0" tIns="0" rIns="0" bIns="0">
            <a:spAutoFit/>
          </a:bodyPr>
          <a:lstStyle/>
          <a:p>
            <a:pPr marL="17" marR="0" lvl="0" indent="0" algn="ctr" defTabSz="914400" rtl="0" eaLnBrk="1" fontAlgn="auto" latinLnBrk="0" hangingPunct="1">
              <a:lnSpc>
                <a:spcPct val="9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Connect &amp; Collect</a:t>
            </a:r>
          </a:p>
        </p:txBody>
      </p:sp>
      <p:sp>
        <p:nvSpPr>
          <p:cNvPr id="2" name="Title 1">
            <a:extLst>
              <a:ext uri="{FF2B5EF4-FFF2-40B4-BE49-F238E27FC236}">
                <a16:creationId xmlns:a16="http://schemas.microsoft.com/office/drawing/2014/main" id="{D42CF117-4B27-5F43-B5C0-6DA5ED34B69C}"/>
              </a:ext>
            </a:extLst>
          </p:cNvPr>
          <p:cNvSpPr>
            <a:spLocks noGrp="1"/>
          </p:cNvSpPr>
          <p:nvPr>
            <p:ph type="title"/>
          </p:nvPr>
        </p:nvSpPr>
        <p:spPr/>
        <p:txBody>
          <a:bodyPr/>
          <a:lstStyle/>
          <a:p>
            <a:r>
              <a:rPr lang="en-US" dirty="0">
                <a:solidFill>
                  <a:schemeClr val="accent1"/>
                </a:solidFill>
              </a:rPr>
              <a:t>Azure Data Factory process</a:t>
            </a:r>
          </a:p>
        </p:txBody>
      </p:sp>
    </p:spTree>
    <p:extLst>
      <p:ext uri="{BB962C8B-B14F-4D97-AF65-F5344CB8AC3E}">
        <p14:creationId xmlns:p14="http://schemas.microsoft.com/office/powerpoint/2010/main" val="4205504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47" grpId="0" animBg="1"/>
      <p:bldP spid="53" grpId="0"/>
      <p:bldP spid="49" grpId="0" animBg="1"/>
      <p:bldP spid="52" grpId="0"/>
      <p:bldP spid="48" grpId="0" animBg="1"/>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descr="A circle with the letter CF within it to represent a control flow within Azure Data Factory">
            <a:extLst>
              <a:ext uri="{FF2B5EF4-FFF2-40B4-BE49-F238E27FC236}">
                <a16:creationId xmlns:a16="http://schemas.microsoft.com/office/drawing/2014/main" id="{6B9CBF1E-ABFD-458A-B1F2-360FCA7386E6}"/>
              </a:ext>
            </a:extLst>
          </p:cNvPr>
          <p:cNvGrpSpPr/>
          <p:nvPr/>
        </p:nvGrpSpPr>
        <p:grpSpPr>
          <a:xfrm>
            <a:off x="8580461" y="2699825"/>
            <a:ext cx="2243620" cy="783030"/>
            <a:chOff x="8792114" y="1842243"/>
            <a:chExt cx="2243620" cy="783030"/>
          </a:xfrm>
        </p:grpSpPr>
        <p:sp>
          <p:nvSpPr>
            <p:cNvPr id="22" name="Flowchart: Connector 21">
              <a:extLst>
                <a:ext uri="{FF2B5EF4-FFF2-40B4-BE49-F238E27FC236}">
                  <a16:creationId xmlns:a16="http://schemas.microsoft.com/office/drawing/2014/main" id="{E737E668-20A3-4535-B141-E42C46AB48BE}"/>
                </a:ext>
              </a:extLst>
            </p:cNvPr>
            <p:cNvSpPr/>
            <p:nvPr/>
          </p:nvSpPr>
          <p:spPr bwMode="auto">
            <a:xfrm>
              <a:off x="8792114" y="1867252"/>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991F4001-FB76-45E3-9948-DBE91A2221F7}"/>
                </a:ext>
              </a:extLst>
            </p:cNvPr>
            <p:cNvSpPr txBox="1"/>
            <p:nvPr/>
          </p:nvSpPr>
          <p:spPr>
            <a:xfrm>
              <a:off x="8839864" y="1956918"/>
              <a:ext cx="72199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0078D7"/>
                  </a:solidFill>
                  <a:effectLst/>
                  <a:uLnTx/>
                  <a:uFillTx/>
                  <a:latin typeface="Segoe UI"/>
                  <a:ea typeface="+mn-ea"/>
                  <a:cs typeface="+mn-cs"/>
                </a:rPr>
                <a:t>CF</a:t>
              </a:r>
            </a:p>
          </p:txBody>
        </p:sp>
        <p:sp>
          <p:nvSpPr>
            <p:cNvPr id="34" name="TextBox 33">
              <a:extLst>
                <a:ext uri="{FF2B5EF4-FFF2-40B4-BE49-F238E27FC236}">
                  <a16:creationId xmlns:a16="http://schemas.microsoft.com/office/drawing/2014/main" id="{4F8D49BD-006B-4520-8BA8-8ACBF6535C60}"/>
                </a:ext>
              </a:extLst>
            </p:cNvPr>
            <p:cNvSpPr txBox="1"/>
            <p:nvPr/>
          </p:nvSpPr>
          <p:spPr>
            <a:xfrm>
              <a:off x="9719548" y="1842243"/>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Control</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Flow</a:t>
              </a:r>
            </a:p>
          </p:txBody>
        </p:sp>
      </p:grpSp>
      <p:grpSp>
        <p:nvGrpSpPr>
          <p:cNvPr id="36" name="Group 35" descr="A circle with the letter IR within it to represent Integration Runtime within Azure Data Factory">
            <a:extLst>
              <a:ext uri="{FF2B5EF4-FFF2-40B4-BE49-F238E27FC236}">
                <a16:creationId xmlns:a16="http://schemas.microsoft.com/office/drawing/2014/main" id="{9E3C6A20-859B-4E73-8F9C-DC9E4D053BD6}"/>
              </a:ext>
            </a:extLst>
          </p:cNvPr>
          <p:cNvGrpSpPr/>
          <p:nvPr/>
        </p:nvGrpSpPr>
        <p:grpSpPr>
          <a:xfrm>
            <a:off x="8593470" y="1842873"/>
            <a:ext cx="2243620" cy="783030"/>
            <a:chOff x="8792114" y="1842243"/>
            <a:chExt cx="2243620" cy="783030"/>
          </a:xfrm>
        </p:grpSpPr>
        <p:sp>
          <p:nvSpPr>
            <p:cNvPr id="37" name="Flowchart: Connector 36">
              <a:extLst>
                <a:ext uri="{FF2B5EF4-FFF2-40B4-BE49-F238E27FC236}">
                  <a16:creationId xmlns:a16="http://schemas.microsoft.com/office/drawing/2014/main" id="{940D0A83-49C1-499E-B43C-548645A44CB3}"/>
                </a:ext>
              </a:extLst>
            </p:cNvPr>
            <p:cNvSpPr/>
            <p:nvPr/>
          </p:nvSpPr>
          <p:spPr bwMode="auto">
            <a:xfrm>
              <a:off x="8792114" y="1867252"/>
              <a:ext cx="760359" cy="758021"/>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8812E643-822E-48D7-9ABF-46B221BFFB53}"/>
                </a:ext>
              </a:extLst>
            </p:cNvPr>
            <p:cNvSpPr txBox="1"/>
            <p:nvPr/>
          </p:nvSpPr>
          <p:spPr>
            <a:xfrm>
              <a:off x="8839864" y="1956918"/>
              <a:ext cx="66749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solidFill>
                    <a:srgbClr val="FFFFFF"/>
                  </a:solidFill>
                  <a:effectLst/>
                  <a:uLnTx/>
                  <a:uFillTx/>
                  <a:latin typeface="Segoe UI"/>
                  <a:ea typeface="+mn-ea"/>
                  <a:cs typeface="+mn-cs"/>
                </a:rPr>
                <a:t>IR</a:t>
              </a:r>
            </a:p>
          </p:txBody>
        </p:sp>
        <p:sp>
          <p:nvSpPr>
            <p:cNvPr id="39" name="TextBox 38">
              <a:extLst>
                <a:ext uri="{FF2B5EF4-FFF2-40B4-BE49-F238E27FC236}">
                  <a16:creationId xmlns:a16="http://schemas.microsoft.com/office/drawing/2014/main" id="{B3849A1A-875F-4398-8CC6-FD33298D2026}"/>
                </a:ext>
              </a:extLst>
            </p:cNvPr>
            <p:cNvSpPr txBox="1"/>
            <p:nvPr/>
          </p:nvSpPr>
          <p:spPr>
            <a:xfrm>
              <a:off x="9719548" y="1842243"/>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Integration</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Runtime</a:t>
              </a:r>
            </a:p>
          </p:txBody>
        </p:sp>
      </p:grpSp>
      <p:grpSp>
        <p:nvGrpSpPr>
          <p:cNvPr id="2" name="Group 1" descr="An @ symbol with the word Parameter next to it to represent Parameters in Azure Data Factory">
            <a:extLst>
              <a:ext uri="{FF2B5EF4-FFF2-40B4-BE49-F238E27FC236}">
                <a16:creationId xmlns:a16="http://schemas.microsoft.com/office/drawing/2014/main" id="{5D308D8C-5CB3-46E1-B9D6-AD3B8CC73785}"/>
              </a:ext>
            </a:extLst>
          </p:cNvPr>
          <p:cNvGrpSpPr/>
          <p:nvPr/>
        </p:nvGrpSpPr>
        <p:grpSpPr>
          <a:xfrm>
            <a:off x="8521081" y="777908"/>
            <a:ext cx="2304947" cy="1209562"/>
            <a:chOff x="8521081" y="777908"/>
            <a:chExt cx="2304947" cy="1209562"/>
          </a:xfrm>
        </p:grpSpPr>
        <p:sp>
          <p:nvSpPr>
            <p:cNvPr id="4" name="TextBox 3">
              <a:extLst>
                <a:ext uri="{FF2B5EF4-FFF2-40B4-BE49-F238E27FC236}">
                  <a16:creationId xmlns:a16="http://schemas.microsoft.com/office/drawing/2014/main" id="{201A9671-035B-4034-9E2C-17C0AA8D3293}"/>
                </a:ext>
              </a:extLst>
            </p:cNvPr>
            <p:cNvSpPr txBox="1"/>
            <p:nvPr/>
          </p:nvSpPr>
          <p:spPr>
            <a:xfrm>
              <a:off x="8521081" y="777908"/>
              <a:ext cx="45719" cy="12095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6600" b="1" i="0" u="none" strike="noStrike" kern="1200" cap="none" spc="0" normalizeH="0" baseline="0" noProof="0" dirty="0">
                  <a:ln>
                    <a:noFill/>
                  </a:ln>
                  <a:solidFill>
                    <a:srgbClr val="0078D7"/>
                  </a:solidFill>
                  <a:effectLst/>
                  <a:uLnTx/>
                  <a:uFillTx/>
                  <a:latin typeface="Segoe UI"/>
                  <a:ea typeface="+mn-ea"/>
                  <a:cs typeface="+mn-cs"/>
                </a:rPr>
                <a:t>@</a:t>
              </a:r>
            </a:p>
          </p:txBody>
        </p:sp>
        <p:sp>
          <p:nvSpPr>
            <p:cNvPr id="29" name="TextBox 28">
              <a:extLst>
                <a:ext uri="{FF2B5EF4-FFF2-40B4-BE49-F238E27FC236}">
                  <a16:creationId xmlns:a16="http://schemas.microsoft.com/office/drawing/2014/main" id="{267C46B4-FCB8-447A-A782-F81BF6A65207}"/>
                </a:ext>
              </a:extLst>
            </p:cNvPr>
            <p:cNvSpPr txBox="1"/>
            <p:nvPr/>
          </p:nvSpPr>
          <p:spPr>
            <a:xfrm>
              <a:off x="9509842" y="1113749"/>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Parameters</a:t>
              </a:r>
            </a:p>
          </p:txBody>
        </p:sp>
      </p:grpSp>
      <p:sp>
        <p:nvSpPr>
          <p:cNvPr id="26" name="TextBox 25">
            <a:extLst>
              <a:ext uri="{FF2B5EF4-FFF2-40B4-BE49-F238E27FC236}">
                <a16:creationId xmlns:a16="http://schemas.microsoft.com/office/drawing/2014/main" id="{610F1206-8E7B-4295-9135-32DEBFD61938}"/>
              </a:ext>
            </a:extLst>
          </p:cNvPr>
          <p:cNvSpPr txBox="1"/>
          <p:nvPr/>
        </p:nvSpPr>
        <p:spPr>
          <a:xfrm>
            <a:off x="6121534" y="2855164"/>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Pipeline</a:t>
            </a:r>
          </a:p>
        </p:txBody>
      </p:sp>
      <p:pic>
        <p:nvPicPr>
          <p:cNvPr id="17" name="Graphic 16" descr="Filter">
            <a:extLst>
              <a:ext uri="{FF2B5EF4-FFF2-40B4-BE49-F238E27FC236}">
                <a16:creationId xmlns:a16="http://schemas.microsoft.com/office/drawing/2014/main" id="{16F7B0CF-70BA-4E20-B751-51017A21EC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979603" y="1215283"/>
            <a:ext cx="4569370" cy="4569370"/>
          </a:xfrm>
          <a:prstGeom prst="rect">
            <a:avLst/>
          </a:prstGeom>
        </p:spPr>
      </p:pic>
      <p:pic>
        <p:nvPicPr>
          <p:cNvPr id="8" name="Picture 7" descr="A cog to represent an Azure Data Factory Activity">
            <a:extLst>
              <a:ext uri="{FF2B5EF4-FFF2-40B4-BE49-F238E27FC236}">
                <a16:creationId xmlns:a16="http://schemas.microsoft.com/office/drawing/2014/main" id="{A7368C5C-BD6C-48DD-9D68-D13C126B3E75}"/>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rot="1421593">
            <a:off x="4829213" y="2860956"/>
            <a:ext cx="597460" cy="652329"/>
          </a:xfrm>
          <a:prstGeom prst="rect">
            <a:avLst/>
          </a:prstGeom>
        </p:spPr>
      </p:pic>
      <p:sp>
        <p:nvSpPr>
          <p:cNvPr id="56" name="Shape 55" descr="A cog to represent an Azure Data Factory Activity">
            <a:extLst>
              <a:ext uri="{FF2B5EF4-FFF2-40B4-BE49-F238E27FC236}">
                <a16:creationId xmlns:a16="http://schemas.microsoft.com/office/drawing/2014/main" id="{17E3B16A-D5BF-4565-B82C-E94E9942001E}"/>
              </a:ext>
            </a:extLst>
          </p:cNvPr>
          <p:cNvSpPr/>
          <p:nvPr/>
        </p:nvSpPr>
        <p:spPr>
          <a:xfrm rot="750661">
            <a:off x="4813325" y="3552353"/>
            <a:ext cx="647908" cy="647908"/>
          </a:xfrm>
          <a:prstGeom prst="gear6">
            <a:avLst/>
          </a:prstGeom>
          <a:solidFill>
            <a:schemeClr val="bg1"/>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sp>
      <p:sp>
        <p:nvSpPr>
          <p:cNvPr id="28" name="TextBox 27">
            <a:extLst>
              <a:ext uri="{FF2B5EF4-FFF2-40B4-BE49-F238E27FC236}">
                <a16:creationId xmlns:a16="http://schemas.microsoft.com/office/drawing/2014/main" id="{013398B2-D26D-4FE5-B1C4-6C6FE5B8385C}"/>
              </a:ext>
            </a:extLst>
          </p:cNvPr>
          <p:cNvSpPr txBox="1"/>
          <p:nvPr/>
        </p:nvSpPr>
        <p:spPr>
          <a:xfrm>
            <a:off x="5452895" y="3720735"/>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Activities</a:t>
            </a:r>
          </a:p>
        </p:txBody>
      </p:sp>
      <p:pic>
        <p:nvPicPr>
          <p:cNvPr id="9" name="Picture 8" descr="A cog to represent an Azure Data Factory Activity">
            <a:extLst>
              <a:ext uri="{FF2B5EF4-FFF2-40B4-BE49-F238E27FC236}">
                <a16:creationId xmlns:a16="http://schemas.microsoft.com/office/drawing/2014/main" id="{E8305E1F-67B1-40A3-B0EE-816185ED5C47}"/>
              </a:ext>
            </a:extLst>
          </p:cNvPr>
          <p:cNvPicPr>
            <a:picLocks noChangeAspect="1"/>
          </p:cNvPicPr>
          <p:nvPr/>
        </p:nvPicPr>
        <p:blipFill>
          <a:blip r:embed="rId5"/>
          <a:stretch>
            <a:fillRect/>
          </a:stretch>
        </p:blipFill>
        <p:spPr>
          <a:xfrm rot="252344">
            <a:off x="5398501" y="3163702"/>
            <a:ext cx="597460" cy="652329"/>
          </a:xfrm>
          <a:prstGeom prst="rect">
            <a:avLst/>
          </a:prstGeom>
        </p:spPr>
      </p:pic>
      <p:sp>
        <p:nvSpPr>
          <p:cNvPr id="30" name="TextBox 29">
            <a:extLst>
              <a:ext uri="{FF2B5EF4-FFF2-40B4-BE49-F238E27FC236}">
                <a16:creationId xmlns:a16="http://schemas.microsoft.com/office/drawing/2014/main" id="{5FBE8E0E-18A6-48FC-B632-007C9B1A5542}"/>
              </a:ext>
            </a:extLst>
          </p:cNvPr>
          <p:cNvSpPr txBox="1"/>
          <p:nvPr/>
        </p:nvSpPr>
        <p:spPr>
          <a:xfrm>
            <a:off x="4022883" y="1090274"/>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Triggers</a:t>
            </a:r>
          </a:p>
        </p:txBody>
      </p:sp>
      <p:pic>
        <p:nvPicPr>
          <p:cNvPr id="15" name="Graphic 14" descr="Table">
            <a:extLst>
              <a:ext uri="{FF2B5EF4-FFF2-40B4-BE49-F238E27FC236}">
                <a16:creationId xmlns:a16="http://schemas.microsoft.com/office/drawing/2014/main" id="{218E3A97-478D-4BAA-A538-3E2FAC29A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52953" y="3485885"/>
            <a:ext cx="2155671" cy="2155671"/>
          </a:xfrm>
          <a:prstGeom prst="rect">
            <a:avLst/>
          </a:prstGeom>
        </p:spPr>
      </p:pic>
      <p:sp>
        <p:nvSpPr>
          <p:cNvPr id="23" name="TextBox 22">
            <a:extLst>
              <a:ext uri="{FF2B5EF4-FFF2-40B4-BE49-F238E27FC236}">
                <a16:creationId xmlns:a16="http://schemas.microsoft.com/office/drawing/2014/main" id="{D40EF9B8-85E4-4E75-A552-8A6D2F1D2BB4}"/>
              </a:ext>
            </a:extLst>
          </p:cNvPr>
          <p:cNvSpPr txBox="1"/>
          <p:nvPr/>
        </p:nvSpPr>
        <p:spPr>
          <a:xfrm>
            <a:off x="8172695" y="5214782"/>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Dataset</a:t>
            </a:r>
          </a:p>
        </p:txBody>
      </p:sp>
      <p:grpSp>
        <p:nvGrpSpPr>
          <p:cNvPr id="7" name="Group 6" descr="The Azure Databricks icon">
            <a:extLst>
              <a:ext uri="{FF2B5EF4-FFF2-40B4-BE49-F238E27FC236}">
                <a16:creationId xmlns:a16="http://schemas.microsoft.com/office/drawing/2014/main" id="{BE74E254-5FB4-4FFD-B624-5AC3F8E34B97}"/>
              </a:ext>
            </a:extLst>
          </p:cNvPr>
          <p:cNvGrpSpPr/>
          <p:nvPr/>
        </p:nvGrpSpPr>
        <p:grpSpPr>
          <a:xfrm>
            <a:off x="678993" y="3672929"/>
            <a:ext cx="1916136" cy="1541853"/>
            <a:chOff x="1335784" y="3211650"/>
            <a:chExt cx="1916136" cy="1541853"/>
          </a:xfrm>
        </p:grpSpPr>
        <p:sp>
          <p:nvSpPr>
            <p:cNvPr id="77" name="Rectangle 76">
              <a:extLst>
                <a:ext uri="{FF2B5EF4-FFF2-40B4-BE49-F238E27FC236}">
                  <a16:creationId xmlns:a16="http://schemas.microsoft.com/office/drawing/2014/main" id="{2BF2F76D-D96D-4865-A889-62DF54CA3B99}"/>
                </a:ext>
              </a:extLst>
            </p:cNvPr>
            <p:cNvSpPr/>
            <p:nvPr/>
          </p:nvSpPr>
          <p:spPr>
            <a:xfrm>
              <a:off x="1799460" y="4369647"/>
              <a:ext cx="1408321" cy="383856"/>
            </a:xfrm>
            <a:prstGeom prst="rect">
              <a:avLst/>
            </a:prstGeom>
          </p:spPr>
          <p:txBody>
            <a:bodyPr wrap="none" lIns="0" tIns="45720" rIns="0" bIns="0" anchor="t" anchorCtr="0">
              <a:noAutofit/>
            </a:bodyPr>
            <a:lstStyle/>
            <a:p>
              <a:pPr marL="0" marR="0" lvl="0" indent="0" algn="l"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Azure Databricks</a:t>
              </a:r>
            </a:p>
          </p:txBody>
        </p:sp>
        <p:pic>
          <p:nvPicPr>
            <p:cNvPr id="79" name="Picture 78">
              <a:extLst>
                <a:ext uri="{FF2B5EF4-FFF2-40B4-BE49-F238E27FC236}">
                  <a16:creationId xmlns:a16="http://schemas.microsoft.com/office/drawing/2014/main" id="{C1C68486-537B-4021-8A12-A82E77B258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5784" y="3211650"/>
              <a:ext cx="1916136" cy="1004906"/>
            </a:xfrm>
            <a:prstGeom prst="rect">
              <a:avLst/>
            </a:prstGeom>
          </p:spPr>
        </p:pic>
      </p:grpSp>
      <p:grpSp>
        <p:nvGrpSpPr>
          <p:cNvPr id="6" name="Group 5" descr="The Azure Data Lake Store icon">
            <a:extLst>
              <a:ext uri="{FF2B5EF4-FFF2-40B4-BE49-F238E27FC236}">
                <a16:creationId xmlns:a16="http://schemas.microsoft.com/office/drawing/2014/main" id="{7E130F26-F495-40AD-BCE2-43C0C62C9304}"/>
              </a:ext>
            </a:extLst>
          </p:cNvPr>
          <p:cNvGrpSpPr/>
          <p:nvPr/>
        </p:nvGrpSpPr>
        <p:grpSpPr>
          <a:xfrm>
            <a:off x="1010907" y="2052795"/>
            <a:ext cx="1316186" cy="1389368"/>
            <a:chOff x="1667698" y="1591516"/>
            <a:chExt cx="1316186" cy="1389368"/>
          </a:xfrm>
        </p:grpSpPr>
        <p:sp>
          <p:nvSpPr>
            <p:cNvPr id="76" name="TextBox 75">
              <a:extLst>
                <a:ext uri="{FF2B5EF4-FFF2-40B4-BE49-F238E27FC236}">
                  <a16:creationId xmlns:a16="http://schemas.microsoft.com/office/drawing/2014/main" id="{1BEEF83D-4D52-493C-A17E-713D884D171E}"/>
                </a:ext>
              </a:extLst>
            </p:cNvPr>
            <p:cNvSpPr txBox="1"/>
            <p:nvPr/>
          </p:nvSpPr>
          <p:spPr>
            <a:xfrm>
              <a:off x="1667698" y="2648928"/>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a:ea typeface="MS PGothic" panose="020B0600070205080204" pitchFamily="34" charset="-128"/>
                  <a:cs typeface="Segoe UI" panose="020B0502040204020203" pitchFamily="34" charset="0"/>
                </a:rPr>
                <a:t>Data Lake Store</a:t>
              </a:r>
            </a:p>
          </p:txBody>
        </p:sp>
        <p:pic>
          <p:nvPicPr>
            <p:cNvPr id="78" name="Picture 77">
              <a:extLst>
                <a:ext uri="{FF2B5EF4-FFF2-40B4-BE49-F238E27FC236}">
                  <a16:creationId xmlns:a16="http://schemas.microsoft.com/office/drawing/2014/main" id="{CB2DD934-6E0D-4365-9E3B-47AD7DB83220}"/>
                </a:ext>
              </a:extLst>
            </p:cNvPr>
            <p:cNvPicPr>
              <a:picLocks noChangeAspect="1"/>
            </p:cNvPicPr>
            <p:nvPr/>
          </p:nvPicPr>
          <p:blipFill>
            <a:blip r:embed="rId9"/>
            <a:stretch>
              <a:fillRect/>
            </a:stretch>
          </p:blipFill>
          <p:spPr>
            <a:xfrm>
              <a:off x="1820692" y="1591516"/>
              <a:ext cx="946320" cy="946318"/>
            </a:xfrm>
            <a:prstGeom prst="rect">
              <a:avLst/>
            </a:prstGeom>
          </p:spPr>
        </p:pic>
      </p:grpSp>
      <p:pic>
        <p:nvPicPr>
          <p:cNvPr id="18" name="Picture 17" descr="A box that contains the Data Lake Store icon, and the Azure Databricks icon">
            <a:extLst>
              <a:ext uri="{FF2B5EF4-FFF2-40B4-BE49-F238E27FC236}">
                <a16:creationId xmlns:a16="http://schemas.microsoft.com/office/drawing/2014/main" id="{48183758-4D32-4ED0-94A9-A5CBAF5B17AC}"/>
              </a:ext>
            </a:extLst>
          </p:cNvPr>
          <p:cNvPicPr>
            <a:picLocks noChangeAspect="1"/>
          </p:cNvPicPr>
          <p:nvPr/>
        </p:nvPicPr>
        <p:blipFill>
          <a:blip r:embed="rId10"/>
          <a:stretch>
            <a:fillRect/>
          </a:stretch>
        </p:blipFill>
        <p:spPr>
          <a:xfrm>
            <a:off x="632410" y="1881621"/>
            <a:ext cx="2092690" cy="3422826"/>
          </a:xfrm>
          <a:prstGeom prst="rect">
            <a:avLst/>
          </a:prstGeom>
        </p:spPr>
      </p:pic>
      <p:sp>
        <p:nvSpPr>
          <p:cNvPr id="21" name="TextBox 20">
            <a:extLst>
              <a:ext uri="{FF2B5EF4-FFF2-40B4-BE49-F238E27FC236}">
                <a16:creationId xmlns:a16="http://schemas.microsoft.com/office/drawing/2014/main" id="{BC4982F3-31CA-4A1B-B014-91D1E0E80D5D}"/>
              </a:ext>
            </a:extLst>
          </p:cNvPr>
          <p:cNvSpPr txBox="1"/>
          <p:nvPr/>
        </p:nvSpPr>
        <p:spPr>
          <a:xfrm>
            <a:off x="1010907" y="1440716"/>
            <a:ext cx="1316186" cy="331956"/>
          </a:xfrm>
          <a:prstGeom prst="rect">
            <a:avLst/>
          </a:prstGeom>
        </p:spPr>
        <p:txBody>
          <a:bodyPr wrap="none" lIns="0" tIns="45720"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8D7"/>
                </a:solidFill>
                <a:effectLst/>
                <a:uLnTx/>
                <a:uFillTx/>
                <a:latin typeface="Segoe UI"/>
                <a:ea typeface="MS PGothic" panose="020B0600070205080204" pitchFamily="34" charset="-128"/>
                <a:cs typeface="Segoe UI" panose="020B0502040204020203" pitchFamily="34" charset="0"/>
              </a:rPr>
              <a:t>Linked Service</a:t>
            </a:r>
          </a:p>
        </p:txBody>
      </p:sp>
      <p:sp>
        <p:nvSpPr>
          <p:cNvPr id="12" name="TextBox 11">
            <a:extLst>
              <a:ext uri="{FF2B5EF4-FFF2-40B4-BE49-F238E27FC236}">
                <a16:creationId xmlns:a16="http://schemas.microsoft.com/office/drawing/2014/main" id="{B5485215-9A26-4D8D-842E-03FC3AE5D4E3}"/>
              </a:ext>
            </a:extLst>
          </p:cNvPr>
          <p:cNvSpPr txBox="1"/>
          <p:nvPr/>
        </p:nvSpPr>
        <p:spPr>
          <a:xfrm>
            <a:off x="4064270" y="3358997"/>
            <a:ext cx="54566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a:t>
            </a:r>
          </a:p>
        </p:txBody>
      </p:sp>
      <p:pic>
        <p:nvPicPr>
          <p:cNvPr id="13" name="Picture 12" descr="a series of 1's and 0's to represent flowing data">
            <a:extLst>
              <a:ext uri="{FF2B5EF4-FFF2-40B4-BE49-F238E27FC236}">
                <a16:creationId xmlns:a16="http://schemas.microsoft.com/office/drawing/2014/main" id="{CF25DEC8-1665-48CF-BA58-23A8FB27F10B}"/>
              </a:ext>
            </a:extLst>
          </p:cNvPr>
          <p:cNvPicPr>
            <a:picLocks noChangeAspect="1"/>
          </p:cNvPicPr>
          <p:nvPr/>
        </p:nvPicPr>
        <p:blipFill>
          <a:blip r:embed="rId11"/>
          <a:stretch>
            <a:fillRect/>
          </a:stretch>
        </p:blipFill>
        <p:spPr>
          <a:xfrm>
            <a:off x="2870858" y="1855030"/>
            <a:ext cx="1598166" cy="3476008"/>
          </a:xfrm>
          <a:prstGeom prst="rect">
            <a:avLst/>
          </a:prstGeom>
        </p:spPr>
      </p:pic>
      <p:pic>
        <p:nvPicPr>
          <p:cNvPr id="3" name="Graphic 2" descr="Refresh">
            <a:extLst>
              <a:ext uri="{FF2B5EF4-FFF2-40B4-BE49-F238E27FC236}">
                <a16:creationId xmlns:a16="http://schemas.microsoft.com/office/drawing/2014/main" id="{42D11F23-68D1-409D-A2F7-0C17805566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6127" y="1472140"/>
            <a:ext cx="914400" cy="914400"/>
          </a:xfrm>
          <a:prstGeom prst="rect">
            <a:avLst/>
          </a:prstGeom>
        </p:spPr>
      </p:pic>
      <p:sp>
        <p:nvSpPr>
          <p:cNvPr id="5" name="Title 4"/>
          <p:cNvSpPr>
            <a:spLocks noGrp="1"/>
          </p:cNvSpPr>
          <p:nvPr>
            <p:ph type="title"/>
          </p:nvPr>
        </p:nvSpPr>
        <p:spPr/>
        <p:txBody>
          <a:bodyPr/>
          <a:lstStyle/>
          <a:p>
            <a:r>
              <a:rPr lang="en-US" dirty="0"/>
              <a:t>Azure Data Factory Components</a:t>
            </a:r>
          </a:p>
        </p:txBody>
      </p:sp>
    </p:spTree>
    <p:extLst>
      <p:ext uri="{BB962C8B-B14F-4D97-AF65-F5344CB8AC3E}">
        <p14:creationId xmlns:p14="http://schemas.microsoft.com/office/powerpoint/2010/main" val="237057623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8" presetClass="emph" presetSubtype="0" fill="hold" nodeType="withEffect">
                                  <p:stCondLst>
                                    <p:cond delay="0"/>
                                  </p:stCondLst>
                                  <p:childTnLst>
                                    <p:animRot by="21600000">
                                      <p:cBhvr>
                                        <p:cTn id="45" dur="2000" fill="hold"/>
                                        <p:tgtEl>
                                          <p:spTgt spid="9"/>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5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
                                        </p:tgtEl>
                                        <p:attrNameLst>
                                          <p:attrName>style.visibility</p:attrName>
                                        </p:attrNameLst>
                                      </p:cBhvr>
                                      <p:to>
                                        <p:strVal val="visible"/>
                                      </p:to>
                                    </p:set>
                                    <p:animEffect transition="in" filter="fade">
                                      <p:cBhvr>
                                        <p:cTn id="73" dur="500"/>
                                        <p:tgtEl>
                                          <p:spTgt spid="3"/>
                                        </p:tgtEl>
                                      </p:cBhvr>
                                    </p:animEffect>
                                  </p:childTnLst>
                                </p:cTn>
                              </p:par>
                            </p:childTnLst>
                          </p:cTn>
                        </p:par>
                      </p:childTnLst>
                    </p:cTn>
                  </p:par>
                  <p:par>
                    <p:cTn id="74" fill="hold">
                      <p:stCondLst>
                        <p:cond delay="indefinite"/>
                      </p:stCondLst>
                      <p:childTnLst>
                        <p:par>
                          <p:cTn id="75" fill="hold">
                            <p:stCondLst>
                              <p:cond delay="0"/>
                            </p:stCondLst>
                            <p:childTnLst>
                              <p:par>
                                <p:cTn id="76" presetID="8" presetClass="emph" presetSubtype="0" fill="hold" nodeType="clickEffect">
                                  <p:stCondLst>
                                    <p:cond delay="0"/>
                                  </p:stCondLst>
                                  <p:childTnLst>
                                    <p:animRot by="21600000">
                                      <p:cBhvr>
                                        <p:cTn id="77" dur="2000" fill="hold"/>
                                        <p:tgtEl>
                                          <p:spTgt spid="3"/>
                                        </p:tgtEl>
                                        <p:attrNameLst>
                                          <p:attrName>r</p:attrName>
                                        </p:attrNameLst>
                                      </p:cBhvr>
                                    </p:animRo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0" presetClass="path" presetSubtype="0" accel="50000" decel="50000" fill="hold" grpId="1" nodeType="clickEffect">
                                  <p:stCondLst>
                                    <p:cond delay="0"/>
                                  </p:stCondLst>
                                  <p:childTnLst>
                                    <p:animMotion origin="layout" path="M 0.00078 -0.01204 L 0.00078 -0.01181 C 0.00286 -0.01135 0.01706 -0.00718 0.02187 -0.00741 C 0.03177 -0.00764 0.04154 -0.00857 0.05143 -0.00926 C 0.05456 -0.00973 0.05768 -0.00996 0.06068 -0.01111 C 0.06237 -0.01158 0.06367 -0.01366 0.06536 -0.01389 C 0.07552 -0.01505 0.08568 -0.01505 0.09583 -0.01574 L 0.10781 -0.01852 C 0.10859 -0.01852 0.1095 -0.01922 0.11042 -0.01922 C 0.12487 -0.02269 0.10508 -0.01713 0.12174 -0.02199 C 0.12226 -0.02246 0.12279 -0.02292 0.12331 -0.02292 C 0.12617 -0.02385 0.13164 -0.02454 0.13411 -0.02477 C 0.19297 -0.04167 0.15338 -0.03172 0.28932 -0.02662 C 0.29271 -0.02662 0.29583 -0.02338 0.29909 -0.02292 L 0.31823 -0.02014 C 0.32331 -0.01806 0.31719 -0.0213 0.3224 -0.01667 C 0.32305 -0.01598 0.32383 -0.01598 0.32448 -0.01574 C 0.32552 -0.01505 0.32656 -0.01459 0.3276 -0.01389 C 0.33021 -0.01181 0.33268 -0.00926 0.33529 -0.00741 C 0.33711 -0.00602 0.33919 -0.00579 0.34101 -0.00463 C 0.34349 -0.00324 0.34831 3.33333E-6 0.34831 0.00023 C 0.34857 0.00069 0.34896 0.00139 0.34935 0.00185 C 0.35026 0.00324 0.35156 0.0037 0.35234 0.00555 C 0.35391 0.00879 0.35495 0.01273 0.35599 0.01643 C 0.35638 0.01782 0.35664 0.01898 0.35703 0.02014 C 0.35781 0.02222 0.35885 0.02384 0.35963 0.02569 C 0.36328 0.03495 0.3599 0.02986 0.3638 0.03495 C 0.36432 0.03657 0.36484 0.03796 0.36536 0.03958 C 0.36562 0.04051 0.36601 0.04143 0.36641 0.04236 C 0.3668 0.04352 0.36693 0.0449 0.36745 0.04606 C 0.36784 0.04676 0.36901 0.04791 0.36901 0.04814 " pathEditMode="relative" rAng="0" ptsTypes="AAAAAAAAAAAAAAAAAAAAAAAAAAAAAAA">
                                      <p:cBhvr>
                                        <p:cTn id="86" dur="2000" fill="hold"/>
                                        <p:tgtEl>
                                          <p:spTgt spid="12"/>
                                        </p:tgtEl>
                                        <p:attrNameLst>
                                          <p:attrName>ppt_x</p:attrName>
                                          <p:attrName>ppt_y</p:attrName>
                                        </p:attrNameLst>
                                      </p:cBhvr>
                                      <p:rCtr x="18411" y="1898"/>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500"/>
                                        <p:tgtEl>
                                          <p:spTgt spid="2"/>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12"/>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fade">
                                      <p:cBhvr>
                                        <p:cTn id="100" dur="500"/>
                                        <p:tgtEl>
                                          <p:spTgt spid="3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8" grpId="1"/>
      <p:bldP spid="30" grpId="0"/>
      <p:bldP spid="23" grpId="0"/>
      <p:bldP spid="21" grpId="0"/>
      <p:bldP spid="12" grpId="0"/>
      <p:bldP spid="12" grpId="1"/>
      <p:bldP spid="12"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he dependencies between the following Azure Data Factory Components, including:&#10;&#10;Datasets&#10;Activity&#10;Pipelines&#10;Linked Services">
            <a:extLst>
              <a:ext uri="{FF2B5EF4-FFF2-40B4-BE49-F238E27FC236}">
                <a16:creationId xmlns:a16="http://schemas.microsoft.com/office/drawing/2014/main" id="{11FE2BA2-8CD0-4F3C-8DD4-5430CEA47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16" y="2152293"/>
            <a:ext cx="10751767" cy="3400367"/>
          </a:xfrm>
          <a:prstGeom prst="rect">
            <a:avLst/>
          </a:prstGeom>
        </p:spPr>
      </p:pic>
      <p:sp>
        <p:nvSpPr>
          <p:cNvPr id="2" name="Title 1">
            <a:extLst>
              <a:ext uri="{FF2B5EF4-FFF2-40B4-BE49-F238E27FC236}">
                <a16:creationId xmlns:a16="http://schemas.microsoft.com/office/drawing/2014/main" id="{80713110-4F0E-4F36-A486-50637C0C897B}"/>
              </a:ext>
            </a:extLst>
          </p:cNvPr>
          <p:cNvSpPr>
            <a:spLocks noGrp="1"/>
          </p:cNvSpPr>
          <p:nvPr>
            <p:ph type="title"/>
          </p:nvPr>
        </p:nvSpPr>
        <p:spPr/>
        <p:txBody>
          <a:bodyPr/>
          <a:lstStyle/>
          <a:p>
            <a:r>
              <a:rPr lang="en-GB" dirty="0"/>
              <a:t>Component dependencies</a:t>
            </a:r>
          </a:p>
        </p:txBody>
      </p:sp>
    </p:spTree>
    <p:extLst>
      <p:ext uri="{BB962C8B-B14F-4D97-AF65-F5344CB8AC3E}">
        <p14:creationId xmlns:p14="http://schemas.microsoft.com/office/powerpoint/2010/main" val="20219691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1877140"/>
            <a:ext cx="9144000" cy="1107996"/>
          </a:xfrm>
        </p:spPr>
        <p:txBody>
          <a:bodyPr/>
          <a:lstStyle/>
          <a:p>
            <a:r>
              <a:rPr lang="en-US" sz="3600" dirty="0">
                <a:cs typeface="Segoe UI"/>
              </a:rPr>
              <a:t>Transforming data with </a:t>
            </a:r>
            <a:br>
              <a:rPr lang="en-US" sz="3600" dirty="0">
                <a:cs typeface="Segoe UI"/>
              </a:rPr>
            </a:br>
            <a:r>
              <a:rPr lang="en-US" sz="3600" dirty="0">
                <a:cs typeface="Segoe UI"/>
              </a:rPr>
              <a:t>the ADF Mapping Data Flow</a:t>
            </a:r>
          </a:p>
        </p:txBody>
      </p:sp>
    </p:spTree>
    <p:extLst>
      <p:ext uri="{BB962C8B-B14F-4D97-AF65-F5344CB8AC3E}">
        <p14:creationId xmlns:p14="http://schemas.microsoft.com/office/powerpoint/2010/main" val="306448255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a9015132-7b7d-4be4-9129-ed13f74c98b3&quot;,&quot;TimeStamp&quot;:&quot;2019-11-04T14:16:46.901754-05:00&quot;}"/>
</p:tagLst>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2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5.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6764AB75-C570-4A56-9429-FDF989936122}"/>
    </a:ext>
  </a:extLst>
</a:theme>
</file>

<file path=ppt/theme/theme6.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7.xml><?xml version="1.0" encoding="utf-8"?>
<a:theme xmlns:a="http://schemas.openxmlformats.org/drawingml/2006/main" name="4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9.xml><?xml version="1.0" encoding="utf-8"?>
<a:theme xmlns:a="http://schemas.openxmlformats.org/drawingml/2006/main" name="7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7" ma:contentTypeDescription="Create a new document." ma:contentTypeScope="" ma:versionID="8ec581d6c997ba8fdfd9901fdcef9afd">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db6400918fff18b1f0872009fae373a7"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6dc66bd-df5a-4495-a5c9-5e296f49988a" xsi:nil="true"/>
    <MediaServiceTranscript xmlns="16dc66bd-df5a-4495-a5c9-5e296f49988a"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C32947B-EAD1-4719-A79C-A69A5E07F0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16dc66bd-df5a-4495-a5c9-5e296f49988a"/>
    <ds:schemaRef ds:uri="http://schemas.microsoft.com/sharepoint/v3"/>
    <ds:schemaRef ds:uri="http://schemas.openxmlformats.org/package/2006/metadata/core-properties"/>
    <ds:schemaRef ds:uri="http://purl.org/dc/terms/"/>
    <ds:schemaRef ds:uri="http://schemas.microsoft.com/office/infopath/2007/PartnerControls"/>
    <ds:schemaRef ds:uri="http://purl.org/dc/dcmitype/"/>
    <ds:schemaRef ds:uri="http://schemas.microsoft.com/office/2006/documentManagement/types"/>
    <ds:schemaRef ds:uri="http://purl.org/dc/elements/1.1/"/>
    <ds:schemaRef ds:uri="12239fb0-26c0-4a37-b790-6c81fba9d0f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White Template</Template>
  <TotalTime>1234</TotalTime>
  <Words>4329</Words>
  <Application>Microsoft Office PowerPoint</Application>
  <PresentationFormat>Widescreen</PresentationFormat>
  <Paragraphs>476</Paragraphs>
  <Slides>23</Slides>
  <Notes>23</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23</vt:i4>
      </vt:variant>
    </vt:vector>
  </HeadingPairs>
  <TitlesOfParts>
    <vt:vector size="41" baseType="lpstr">
      <vt:lpstr>Arial</vt:lpstr>
      <vt:lpstr>Calibri</vt:lpstr>
      <vt:lpstr>Consolas</vt:lpstr>
      <vt:lpstr>Myriad Pro</vt:lpstr>
      <vt:lpstr>Segoe UI</vt:lpstr>
      <vt:lpstr>Segoe UI Semibold</vt:lpstr>
      <vt:lpstr>Segoe UI Semibold (Headings)</vt:lpstr>
      <vt:lpstr>Segoe UI Semilight</vt:lpstr>
      <vt:lpstr>Wingdings</vt:lpstr>
      <vt:lpstr>White Template</vt:lpstr>
      <vt:lpstr>1_White Template</vt:lpstr>
      <vt:lpstr>Azure PPT Template - 2018</vt:lpstr>
      <vt:lpstr>2_White Template</vt:lpstr>
      <vt:lpstr>9-51027_Microsoft_Ready_Template</vt:lpstr>
      <vt:lpstr>3_White Template</vt:lpstr>
      <vt:lpstr>4_White Template</vt:lpstr>
      <vt:lpstr>Black Template</vt:lpstr>
      <vt:lpstr>7_White Template</vt:lpstr>
      <vt:lpstr>PowerPoint Presentation</vt:lpstr>
      <vt:lpstr>Transforming and enriching data</vt:lpstr>
      <vt:lpstr>Resources</vt:lpstr>
      <vt:lpstr>What is Azure Data Factory? </vt:lpstr>
      <vt:lpstr>Azure Data Factory </vt:lpstr>
      <vt:lpstr>Azure Data Factory process</vt:lpstr>
      <vt:lpstr>Azure Data Factory Components</vt:lpstr>
      <vt:lpstr>Component dependencies</vt:lpstr>
      <vt:lpstr>Transforming data with  the ADF Mapping Data Flow</vt:lpstr>
      <vt:lpstr>Data transformation in Azure</vt:lpstr>
      <vt:lpstr>Methods for transforming in Azure Data Factory</vt:lpstr>
      <vt:lpstr>Methods for transforming data in Azure Data Factory</vt:lpstr>
      <vt:lpstr>Benefits of Mapping Data Flow</vt:lpstr>
      <vt:lpstr>Using the Mapping Data Flow</vt:lpstr>
      <vt:lpstr>Starting the Mapping Data Flow</vt:lpstr>
      <vt:lpstr>Transformation options in the Mapping Data Flow</vt:lpstr>
      <vt:lpstr>ADF Enterprise Ready Features</vt:lpstr>
      <vt:lpstr>ADF Enterprise Ready Features</vt:lpstr>
      <vt:lpstr>Demo: Transforming your data in ADF &amp; bring it to production</vt:lpstr>
      <vt:lpstr>In Summary:     Transforming Data with Azure Data Factory   </vt:lpstr>
      <vt:lpstr>/MS Learn alert</vt:lpstr>
      <vt:lpstr>Get Certified</vt:lpstr>
      <vt:lpstr>Transforming and enriching data</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Lacey Butler</dc:creator>
  <cp:keywords>Microsoft Ignite The Tour FY20</cp:keywords>
  <dc:description/>
  <cp:lastModifiedBy>Rene Bremer</cp:lastModifiedBy>
  <cp:revision>114</cp:revision>
  <dcterms:created xsi:type="dcterms:W3CDTF">2019-08-09T15:41:27Z</dcterms:created>
  <dcterms:modified xsi:type="dcterms:W3CDTF">2020-03-10T20:42:32Z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